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8" r:id="rId2"/>
    <p:sldId id="352" r:id="rId3"/>
    <p:sldId id="351" r:id="rId4"/>
    <p:sldId id="353" r:id="rId5"/>
    <p:sldId id="384" r:id="rId6"/>
    <p:sldId id="362" r:id="rId7"/>
    <p:sldId id="385" r:id="rId8"/>
    <p:sldId id="386" r:id="rId9"/>
    <p:sldId id="387" r:id="rId10"/>
    <p:sldId id="388" r:id="rId11"/>
    <p:sldId id="349" r:id="rId12"/>
    <p:sldId id="360" r:id="rId13"/>
    <p:sldId id="390" r:id="rId14"/>
    <p:sldId id="350" r:id="rId15"/>
    <p:sldId id="391" r:id="rId16"/>
    <p:sldId id="392" r:id="rId17"/>
    <p:sldId id="357" r:id="rId18"/>
    <p:sldId id="358" r:id="rId19"/>
    <p:sldId id="400" r:id="rId20"/>
    <p:sldId id="399" r:id="rId21"/>
    <p:sldId id="359" r:id="rId22"/>
    <p:sldId id="401" r:id="rId23"/>
    <p:sldId id="397" r:id="rId24"/>
    <p:sldId id="355" r:id="rId25"/>
    <p:sldId id="319" r:id="rId26"/>
    <p:sldId id="396" r:id="rId27"/>
    <p:sldId id="395" r:id="rId28"/>
    <p:sldId id="363" r:id="rId29"/>
    <p:sldId id="364" r:id="rId30"/>
    <p:sldId id="365" r:id="rId31"/>
    <p:sldId id="366" r:id="rId32"/>
    <p:sldId id="370" r:id="rId33"/>
    <p:sldId id="369" r:id="rId34"/>
    <p:sldId id="348" r:id="rId3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5" autoAdjust="0"/>
    <p:restoredTop sz="58172" autoAdjust="0"/>
  </p:normalViewPr>
  <p:slideViewPr>
    <p:cSldViewPr>
      <p:cViewPr varScale="1">
        <p:scale>
          <a:sx n="42" d="100"/>
          <a:sy n="42" d="100"/>
        </p:scale>
        <p:origin x="-208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l-GR"/>
          </a:p>
        </p:txBody>
      </p:sp>
      <p:sp>
        <p:nvSpPr>
          <p:cNvPr id="208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l-GR"/>
          </a:p>
        </p:txBody>
      </p:sp>
      <p:sp>
        <p:nvSpPr>
          <p:cNvPr id="4198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8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noProof="0" smtClean="0"/>
              <a:t>Κάντε κλικ για να επεξεργαστείτε τα στυλ κειμένου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208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l-GR"/>
          </a:p>
        </p:txBody>
      </p:sp>
      <p:sp>
        <p:nvSpPr>
          <p:cNvPr id="208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D5554BEF-A864-4A4C-B9AF-11FB001F08C8}" type="slidenum">
              <a:rPr lang="el-GR"/>
              <a:pPr>
                <a:defRPr/>
              </a:pPr>
              <a:t>‹#›</a:t>
            </a:fld>
            <a:endParaRPr lang="el-GR"/>
          </a:p>
        </p:txBody>
      </p:sp>
    </p:spTree>
    <p:extLst>
      <p:ext uri="{BB962C8B-B14F-4D97-AF65-F5344CB8AC3E}">
        <p14:creationId xmlns:p14="http://schemas.microsoft.com/office/powerpoint/2010/main" val="2070719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Θέση εικόνας διαφάνειας 1"/>
          <p:cNvSpPr>
            <a:spLocks noGrp="1" noRot="1" noChangeAspect="1" noTextEdit="1"/>
          </p:cNvSpPr>
          <p:nvPr>
            <p:ph type="sldImg"/>
          </p:nvPr>
        </p:nvSpPr>
        <p:spPr>
          <a:ln/>
        </p:spPr>
      </p:sp>
      <p:sp>
        <p:nvSpPr>
          <p:cNvPr id="43011" name="Θέση σημειώσεων 2"/>
          <p:cNvSpPr>
            <a:spLocks noGrp="1"/>
          </p:cNvSpPr>
          <p:nvPr>
            <p:ph type="body" idx="1"/>
          </p:nvPr>
        </p:nvSpPr>
        <p:spPr>
          <a:noFill/>
        </p:spPr>
        <p:txBody>
          <a:bodyPr/>
          <a:lstStyle/>
          <a:p>
            <a:pPr eaLnBrk="1" hangingPunct="1"/>
            <a:endParaRPr lang="el-GR" smtClean="0"/>
          </a:p>
        </p:txBody>
      </p:sp>
      <p:sp>
        <p:nvSpPr>
          <p:cNvPr id="43012" name="Θέση αριθμού διαφάνειας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E00E1A8-9316-4B44-9756-520BCD09D226}" type="slidenum">
              <a:rPr lang="el-GR"/>
              <a:pPr eaLnBrk="1" hangingPunct="1"/>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Θέση εικόνας διαφάνειας 1"/>
          <p:cNvSpPr>
            <a:spLocks noGrp="1" noRot="1" noChangeAspect="1" noTextEdit="1"/>
          </p:cNvSpPr>
          <p:nvPr>
            <p:ph type="sldImg"/>
          </p:nvPr>
        </p:nvSpPr>
        <p:spPr>
          <a:ln/>
        </p:spPr>
      </p:sp>
      <p:sp>
        <p:nvSpPr>
          <p:cNvPr id="51203" name="Θέση σημειώσεων 2"/>
          <p:cNvSpPr>
            <a:spLocks noGrp="1"/>
          </p:cNvSpPr>
          <p:nvPr>
            <p:ph type="body" idx="1"/>
          </p:nvPr>
        </p:nvSpPr>
        <p:spPr>
          <a:noFill/>
        </p:spPr>
        <p:txBody>
          <a:bodyPr/>
          <a:lstStyle/>
          <a:p>
            <a:pPr eaLnBrk="1" hangingPunct="1"/>
            <a:endParaRPr lang="el-GR" smtClean="0"/>
          </a:p>
        </p:txBody>
      </p:sp>
      <p:sp>
        <p:nvSpPr>
          <p:cNvPr id="51204" name="Θέση αριθμού διαφάνειας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8C2CF06-02B8-45F3-8DFD-B0786CF839F4}" type="slidenum">
              <a:rPr lang="el-GR"/>
              <a:pPr eaLnBrk="1" hangingPunct="1"/>
              <a:t>25</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Θέση εικόνας διαφάνειας 1"/>
          <p:cNvSpPr>
            <a:spLocks noGrp="1" noRot="1" noChangeAspect="1" noTextEdit="1"/>
          </p:cNvSpPr>
          <p:nvPr>
            <p:ph type="sldImg"/>
          </p:nvPr>
        </p:nvSpPr>
        <p:spPr>
          <a:ln/>
        </p:spPr>
      </p:sp>
      <p:sp>
        <p:nvSpPr>
          <p:cNvPr id="67587" name="Θέση σημειώσεων 2"/>
          <p:cNvSpPr>
            <a:spLocks noGrp="1"/>
          </p:cNvSpPr>
          <p:nvPr>
            <p:ph type="body" idx="1"/>
          </p:nvPr>
        </p:nvSpPr>
        <p:spPr>
          <a:noFill/>
        </p:spPr>
        <p:txBody>
          <a:bodyPr/>
          <a:lstStyle/>
          <a:p>
            <a:pPr eaLnBrk="1" hangingPunct="1"/>
            <a:endParaRPr lang="el-GR" smtClean="0"/>
          </a:p>
        </p:txBody>
      </p:sp>
      <p:sp>
        <p:nvSpPr>
          <p:cNvPr id="67588" name="Θέση αριθμού διαφάνειας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EE008EAF-0501-474C-8746-E5B9E4640264}" type="slidenum">
              <a:rPr lang="el-GR" sz="1200"/>
              <a:pPr algn="r" eaLnBrk="1" hangingPunct="1"/>
              <a:t>26</a:t>
            </a:fld>
            <a:endParaRPr lang="el-G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Θέση εικόνας διαφάνειας 1"/>
          <p:cNvSpPr>
            <a:spLocks noGrp="1" noRot="1" noChangeAspect="1" noTextEdit="1"/>
          </p:cNvSpPr>
          <p:nvPr>
            <p:ph type="sldImg"/>
          </p:nvPr>
        </p:nvSpPr>
        <p:spPr>
          <a:ln/>
        </p:spPr>
      </p:sp>
      <p:sp>
        <p:nvSpPr>
          <p:cNvPr id="53251" name="Θέση σημειώσεων 2"/>
          <p:cNvSpPr>
            <a:spLocks noGrp="1"/>
          </p:cNvSpPr>
          <p:nvPr>
            <p:ph type="body" idx="1"/>
          </p:nvPr>
        </p:nvSpPr>
        <p:spPr>
          <a:noFill/>
        </p:spPr>
        <p:txBody>
          <a:bodyPr/>
          <a:lstStyle/>
          <a:p>
            <a:pPr eaLnBrk="1" hangingPunct="1"/>
            <a:endParaRPr lang="el-GR" smtClean="0"/>
          </a:p>
        </p:txBody>
      </p:sp>
      <p:sp>
        <p:nvSpPr>
          <p:cNvPr id="53252" name="Θέση αριθμού διαφάνειας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C16FE73-ADF3-4C24-BAA7-20CFC1DCAEBA}" type="slidenum">
              <a:rPr lang="el-GR"/>
              <a:pPr eaLnBrk="1" hangingPunct="1"/>
              <a:t>28</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Θέση εικόνας διαφάνειας 1"/>
          <p:cNvSpPr>
            <a:spLocks noGrp="1" noRot="1" noChangeAspect="1" noTextEdit="1"/>
          </p:cNvSpPr>
          <p:nvPr>
            <p:ph type="sldImg"/>
          </p:nvPr>
        </p:nvSpPr>
        <p:spPr>
          <a:ln/>
        </p:spPr>
      </p:sp>
      <p:sp>
        <p:nvSpPr>
          <p:cNvPr id="3" name="Θέση σημειώσεων 2"/>
          <p:cNvSpPr>
            <a:spLocks noGrp="1"/>
          </p:cNvSpPr>
          <p:nvPr>
            <p:ph type="body" idx="1"/>
          </p:nvPr>
        </p:nvSpPr>
        <p:spPr/>
        <p:txBody>
          <a:bodyPr/>
          <a:lstStyle/>
          <a:p>
            <a:pPr eaLnBrk="1" hangingPunct="1">
              <a:defRPr/>
            </a:pPr>
            <a:r>
              <a:rPr lang="el-GR" dirty="0" smtClean="0">
                <a:solidFill>
                  <a:schemeClr val="tx2">
                    <a:tint val="100000"/>
                    <a:shade val="90000"/>
                    <a:satMod val="250000"/>
                    <a:alpha val="100000"/>
                  </a:schemeClr>
                </a:solidFill>
              </a:rPr>
              <a:t>Τοποθετούμε τον κάδο</a:t>
            </a:r>
          </a:p>
          <a:p>
            <a:pPr eaLnBrk="1" hangingPunct="1">
              <a:defRPr/>
            </a:pPr>
            <a:endParaRPr lang="el-GR" dirty="0" smtClean="0">
              <a:solidFill>
                <a:schemeClr val="tx2">
                  <a:tint val="100000"/>
                  <a:shade val="90000"/>
                  <a:satMod val="250000"/>
                  <a:alpha val="100000"/>
                </a:schemeClr>
              </a:solidFill>
            </a:endParaRPr>
          </a:p>
          <a:p>
            <a:pPr eaLnBrk="1" hangingPunct="1">
              <a:defRPr/>
            </a:pPr>
            <a:r>
              <a:rPr lang="el-GR" dirty="0" smtClean="0">
                <a:solidFill>
                  <a:schemeClr val="tx2">
                    <a:tint val="100000"/>
                    <a:shade val="90000"/>
                    <a:satMod val="250000"/>
                    <a:alpha val="100000"/>
                  </a:schemeClr>
                </a:solidFill>
              </a:rPr>
              <a:t>Οι τρύπες του πάτου για επικοινωνία με το χώμα</a:t>
            </a:r>
          </a:p>
          <a:p>
            <a:pPr eaLnBrk="1" hangingPunct="1">
              <a:defRPr/>
            </a:pPr>
            <a:endParaRPr lang="el-GR" dirty="0" smtClean="0">
              <a:solidFill>
                <a:schemeClr val="tx2">
                  <a:tint val="100000"/>
                  <a:shade val="90000"/>
                  <a:satMod val="250000"/>
                  <a:alpha val="100000"/>
                </a:schemeClr>
              </a:solidFill>
            </a:endParaRPr>
          </a:p>
          <a:p>
            <a:pPr eaLnBrk="1" hangingPunct="1">
              <a:defRPr/>
            </a:pPr>
            <a:r>
              <a:rPr lang="el-GR" dirty="0" smtClean="0">
                <a:solidFill>
                  <a:schemeClr val="tx2">
                    <a:tint val="100000"/>
                    <a:shade val="90000"/>
                    <a:satMod val="250000"/>
                    <a:alpha val="100000"/>
                  </a:schemeClr>
                </a:solidFill>
              </a:rPr>
              <a:t>Για περισσότερη δύναμη στο ξεκίνημα παίρνουμε </a:t>
            </a:r>
            <a:r>
              <a:rPr lang="el-GR" dirty="0" err="1" smtClean="0">
                <a:solidFill>
                  <a:schemeClr val="tx2">
                    <a:tint val="100000"/>
                    <a:shade val="90000"/>
                    <a:satMod val="250000"/>
                    <a:alpha val="100000"/>
                  </a:schemeClr>
                </a:solidFill>
              </a:rPr>
              <a:t>σκουλικάκια</a:t>
            </a:r>
            <a:r>
              <a:rPr lang="el-GR" dirty="0" smtClean="0">
                <a:solidFill>
                  <a:schemeClr val="tx2">
                    <a:tint val="100000"/>
                    <a:shade val="90000"/>
                    <a:satMod val="250000"/>
                    <a:alpha val="100000"/>
                  </a:schemeClr>
                </a:solidFill>
              </a:rPr>
              <a:t> (προαιρετικό)</a:t>
            </a:r>
            <a:endParaRPr lang="el-GR" dirty="0" smtClean="0"/>
          </a:p>
        </p:txBody>
      </p:sp>
      <p:sp>
        <p:nvSpPr>
          <p:cNvPr id="54276" name="Θέση αριθμού διαφάνειας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026FEDB-921A-465A-B514-79D7F21B477E}" type="slidenum">
              <a:rPr lang="el-GR"/>
              <a:pPr eaLnBrk="1" hangingPunct="1"/>
              <a:t>29</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Θέση εικόνας διαφάνειας 1"/>
          <p:cNvSpPr>
            <a:spLocks noGrp="1" noRot="1" noChangeAspect="1" noTextEdit="1"/>
          </p:cNvSpPr>
          <p:nvPr>
            <p:ph type="sldImg"/>
          </p:nvPr>
        </p:nvSpPr>
        <p:spPr>
          <a:ln/>
        </p:spPr>
      </p:sp>
      <p:sp>
        <p:nvSpPr>
          <p:cNvPr id="3" name="Θέση σημειώσεων 2"/>
          <p:cNvSpPr>
            <a:spLocks noGrp="1"/>
          </p:cNvSpPr>
          <p:nvPr>
            <p:ph type="body" idx="1"/>
          </p:nvPr>
        </p:nvSpPr>
        <p:spPr/>
        <p:txBody>
          <a:bodyPr/>
          <a:lstStyle/>
          <a:p>
            <a:pPr eaLnBrk="1" hangingPunct="1">
              <a:defRPr/>
            </a:pPr>
            <a:endParaRPr lang="el-GR" dirty="0" smtClean="0">
              <a:solidFill>
                <a:schemeClr val="tx2">
                  <a:tint val="100000"/>
                  <a:shade val="90000"/>
                  <a:satMod val="250000"/>
                  <a:alpha val="100000"/>
                </a:schemeClr>
              </a:solidFill>
            </a:endParaRPr>
          </a:p>
          <a:p>
            <a:pPr eaLnBrk="1" hangingPunct="1">
              <a:defRPr/>
            </a:pPr>
            <a:endParaRPr lang="el-GR" dirty="0" smtClean="0"/>
          </a:p>
        </p:txBody>
      </p:sp>
      <p:sp>
        <p:nvSpPr>
          <p:cNvPr id="55300" name="Θέση αριθμού διαφάνειας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D87E37D-D4EB-444B-999E-A4DC3FA76F6A}" type="slidenum">
              <a:rPr lang="el-GR"/>
              <a:pPr eaLnBrk="1" hangingPunct="1"/>
              <a:t>30</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Θέση εικόνας διαφάνειας 1"/>
          <p:cNvSpPr>
            <a:spLocks noGrp="1" noRot="1" noChangeAspect="1" noTextEdit="1"/>
          </p:cNvSpPr>
          <p:nvPr>
            <p:ph type="sldImg"/>
          </p:nvPr>
        </p:nvSpPr>
        <p:spPr>
          <a:ln/>
        </p:spPr>
      </p:sp>
      <p:sp>
        <p:nvSpPr>
          <p:cNvPr id="56323" name="Θέση σημειώσεων 2"/>
          <p:cNvSpPr>
            <a:spLocks noGrp="1"/>
          </p:cNvSpPr>
          <p:nvPr>
            <p:ph type="body" idx="1"/>
          </p:nvPr>
        </p:nvSpPr>
        <p:spPr>
          <a:noFill/>
        </p:spPr>
        <p:txBody>
          <a:bodyPr/>
          <a:lstStyle/>
          <a:p>
            <a:pPr eaLnBrk="1" hangingPunct="1"/>
            <a:endParaRPr lang="el-GR" smtClean="0"/>
          </a:p>
        </p:txBody>
      </p:sp>
      <p:sp>
        <p:nvSpPr>
          <p:cNvPr id="56324" name="Θέση αριθμού διαφάνειας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7470956-33CC-46A7-B307-848D9D817E0F}" type="slidenum">
              <a:rPr lang="el-GR"/>
              <a:pPr eaLnBrk="1" hangingPunct="1"/>
              <a:t>31</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p:cNvSpPr>
            <a:spLocks noGrp="1" noRot="1" noChangeAspect="1" noTextEdit="1"/>
          </p:cNvSpPr>
          <p:nvPr>
            <p:ph type="sldImg"/>
          </p:nvPr>
        </p:nvSpPr>
        <p:spPr>
          <a:ln/>
        </p:spPr>
      </p:sp>
      <p:sp>
        <p:nvSpPr>
          <p:cNvPr id="57347" name="Θέση σημειώσεων 2"/>
          <p:cNvSpPr>
            <a:spLocks noGrp="1"/>
          </p:cNvSpPr>
          <p:nvPr>
            <p:ph type="body" idx="1"/>
          </p:nvPr>
        </p:nvSpPr>
        <p:spPr>
          <a:noFill/>
        </p:spPr>
        <p:txBody>
          <a:bodyPr/>
          <a:lstStyle/>
          <a:p>
            <a:pPr eaLnBrk="1" hangingPunct="1"/>
            <a:r>
              <a:rPr lang="el-GR" smtClean="0"/>
              <a:t>Πιθάρι κομποστοποίησης </a:t>
            </a:r>
          </a:p>
        </p:txBody>
      </p:sp>
      <p:sp>
        <p:nvSpPr>
          <p:cNvPr id="57348" name="Θέση αριθμού διαφάνειας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87FE88B-ABBC-49AC-B226-C9B7825155F3}" type="slidenum">
              <a:rPr lang="el-GR"/>
              <a:pPr eaLnBrk="1" hangingPunct="1"/>
              <a:t>32</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Θέση εικόνας διαφάνειας 1"/>
          <p:cNvSpPr>
            <a:spLocks noGrp="1" noRot="1" noChangeAspect="1" noTextEdit="1"/>
          </p:cNvSpPr>
          <p:nvPr>
            <p:ph type="sldImg"/>
          </p:nvPr>
        </p:nvSpPr>
        <p:spPr>
          <a:ln/>
        </p:spPr>
      </p:sp>
      <p:sp>
        <p:nvSpPr>
          <p:cNvPr id="58371" name="Θέση σημειώσεων 2"/>
          <p:cNvSpPr>
            <a:spLocks noGrp="1"/>
          </p:cNvSpPr>
          <p:nvPr>
            <p:ph type="body" idx="1"/>
          </p:nvPr>
        </p:nvSpPr>
        <p:spPr>
          <a:noFill/>
        </p:spPr>
        <p:txBody>
          <a:bodyPr/>
          <a:lstStyle/>
          <a:p>
            <a:pPr eaLnBrk="1" hangingPunct="1"/>
            <a:endParaRPr lang="el-GR" smtClean="0"/>
          </a:p>
        </p:txBody>
      </p:sp>
      <p:sp>
        <p:nvSpPr>
          <p:cNvPr id="58372" name="Θέση αριθμού διαφάνειας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7001E83-9753-4B71-BD8E-702F290209E7}" type="slidenum">
              <a:rPr lang="el-GR"/>
              <a:pPr eaLnBrk="1" hangingPunct="1"/>
              <a:t>33</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Ro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pPr eaLnBrk="1" hangingPunct="1"/>
            <a:r>
              <a:rPr lang="el-GR" sz="1300" b="1" smtClean="0">
                <a:solidFill>
                  <a:srgbClr val="000000"/>
                </a:solidFill>
                <a:latin typeface="Verdana" pitchFamily="34" charset="0"/>
              </a:rPr>
              <a:t>Ενεργή συμμετοχή των δημοτών στη λύση του προβλήματος των απορριμμάτων</a:t>
            </a:r>
          </a:p>
          <a:p>
            <a:pPr eaLnBrk="1" hangingPunct="1"/>
            <a:r>
              <a:rPr lang="el-GR" sz="1300" b="1" smtClean="0">
                <a:solidFill>
                  <a:srgbClr val="000000"/>
                </a:solidFill>
                <a:latin typeface="Verdana" pitchFamily="34" charset="0"/>
              </a:rPr>
              <a:t>Δημιουργεί κίνητρο στους δημότες να δεχτούν ένα σύστημα χρέωσης δημοτικών τελών με βάση το βάρος των απορριμμάτων τους</a:t>
            </a:r>
          </a:p>
          <a:p>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CCD239F-7736-413A-8354-15C9D2C0E59D}" type="slidenum">
              <a:rPr lang="el-GR"/>
              <a:pPr eaLnBrk="1" hangingPunct="1"/>
              <a:t>6</a:t>
            </a:fld>
            <a:endParaRPr lang="el-GR"/>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marL="190500" indent="-190500" eaLnBrk="1" hangingPunct="1"/>
            <a:endParaRPr lang="el-GR" sz="800" b="1"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F7F4193-E2E7-43A7-B084-5789CA415C12}" type="slidenum">
              <a:rPr lang="el-GR"/>
              <a:pPr eaLnBrk="1" hangingPunct="1"/>
              <a:t>7</a:t>
            </a:fld>
            <a:endParaRPr lang="el-GR"/>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marL="190500" indent="-190500" eaLnBrk="1" hangingPunct="1"/>
            <a:endParaRPr lang="el-GR" sz="8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D9CD86F-8194-44BE-B1AB-A2C29F4D4C3B}" type="slidenum">
              <a:rPr lang="el-GR"/>
              <a:pPr eaLnBrk="1" hangingPunct="1"/>
              <a:t>8</a:t>
            </a:fld>
            <a:endParaRPr lang="el-GR"/>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marL="190500" indent="-190500" eaLnBrk="1" hangingPunct="1"/>
            <a:endParaRPr lang="el-GR" sz="8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F41489F-D4E4-4A6C-9B7E-BC0AA1F914A6}" type="slidenum">
              <a:rPr lang="el-GR"/>
              <a:pPr eaLnBrk="1" hangingPunct="1"/>
              <a:t>9</a:t>
            </a:fld>
            <a:endParaRPr lang="el-GR"/>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marL="190500" indent="-190500" eaLnBrk="1" hangingPunct="1"/>
            <a:endParaRPr lang="el-GR" sz="8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CC8C4F7-C2AD-42BF-B4AE-653B2F4B3F9F}" type="slidenum">
              <a:rPr lang="el-GR"/>
              <a:pPr eaLnBrk="1" hangingPunct="1"/>
              <a:t>10</a:t>
            </a:fld>
            <a:endParaRPr lang="el-GR"/>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marL="190500" indent="-190500" eaLnBrk="1" hangingPunct="1"/>
            <a:endParaRPr lang="el-GR" sz="8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DA288A9-6100-4FB0-AD9C-C66D34137A79}" type="slidenum">
              <a:rPr lang="el-GR"/>
              <a:pPr eaLnBrk="1" hangingPunct="1"/>
              <a:t>12</a:t>
            </a:fld>
            <a:endParaRPr lang="el-GR"/>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l-GR" sz="8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C9E2357-5341-4382-966E-10E53A1582C9}" type="slidenum">
              <a:rPr lang="el-GR"/>
              <a:pPr eaLnBrk="1" hangingPunct="1"/>
              <a:t>13</a:t>
            </a:fld>
            <a:endParaRPr lang="el-GR"/>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l-GR" sz="8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Στυλ κύριου υπότιτλου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23EC1B09-07D8-4AC3-8EAC-68EF07510F1D}" type="slidenum">
              <a:rPr lang="el-GR"/>
              <a:pPr>
                <a:defRPr/>
              </a:pPr>
              <a:t>‹#›</a:t>
            </a:fld>
            <a:endParaRPr lang="el-GR"/>
          </a:p>
        </p:txBody>
      </p:sp>
    </p:spTree>
    <p:extLst>
      <p:ext uri="{BB962C8B-B14F-4D97-AF65-F5344CB8AC3E}">
        <p14:creationId xmlns:p14="http://schemas.microsoft.com/office/powerpoint/2010/main" val="435807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B2ED7CE-70F2-4706-A228-5C719CD2F153}" type="slidenum">
              <a:rPr lang="el-GR"/>
              <a:pPr>
                <a:defRPr/>
              </a:pPr>
              <a:t>‹#›</a:t>
            </a:fld>
            <a:endParaRPr lang="el-GR"/>
          </a:p>
        </p:txBody>
      </p:sp>
    </p:spTree>
    <p:extLst>
      <p:ext uri="{BB962C8B-B14F-4D97-AF65-F5344CB8AC3E}">
        <p14:creationId xmlns:p14="http://schemas.microsoft.com/office/powerpoint/2010/main" val="18444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8E808114-6101-45BA-A84F-675135570F3F}" type="slidenum">
              <a:rPr lang="el-GR"/>
              <a:pPr>
                <a:defRPr/>
              </a:pPr>
              <a:t>‹#›</a:t>
            </a:fld>
            <a:endParaRPr lang="el-GR"/>
          </a:p>
        </p:txBody>
      </p:sp>
    </p:spTree>
    <p:extLst>
      <p:ext uri="{BB962C8B-B14F-4D97-AF65-F5344CB8AC3E}">
        <p14:creationId xmlns:p14="http://schemas.microsoft.com/office/powerpoint/2010/main" val="425133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91C608EC-0A15-41BD-84F7-A1AF02AAB8EF}" type="slidenum">
              <a:rPr lang="el-GR"/>
              <a:pPr>
                <a:defRPr/>
              </a:pPr>
              <a:t>‹#›</a:t>
            </a:fld>
            <a:endParaRPr lang="el-GR"/>
          </a:p>
        </p:txBody>
      </p:sp>
    </p:spTree>
    <p:extLst>
      <p:ext uri="{BB962C8B-B14F-4D97-AF65-F5344CB8AC3E}">
        <p14:creationId xmlns:p14="http://schemas.microsoft.com/office/powerpoint/2010/main" val="789990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33A26734-8770-42EC-A617-0F377886BEFD}" type="slidenum">
              <a:rPr lang="el-GR"/>
              <a:pPr>
                <a:defRPr/>
              </a:pPr>
              <a:t>‹#›</a:t>
            </a:fld>
            <a:endParaRPr lang="el-GR"/>
          </a:p>
        </p:txBody>
      </p:sp>
    </p:spTree>
    <p:extLst>
      <p:ext uri="{BB962C8B-B14F-4D97-AF65-F5344CB8AC3E}">
        <p14:creationId xmlns:p14="http://schemas.microsoft.com/office/powerpoint/2010/main" val="1628153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DF83FFA-99CA-4010-B221-0CB9BA38B93F}" type="slidenum">
              <a:rPr lang="el-GR"/>
              <a:pPr>
                <a:defRPr/>
              </a:pPr>
              <a:t>‹#›</a:t>
            </a:fld>
            <a:endParaRPr lang="el-GR"/>
          </a:p>
        </p:txBody>
      </p:sp>
    </p:spTree>
    <p:extLst>
      <p:ext uri="{BB962C8B-B14F-4D97-AF65-F5344CB8AC3E}">
        <p14:creationId xmlns:p14="http://schemas.microsoft.com/office/powerpoint/2010/main" val="122083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F780E3EA-4D41-4B70-B260-5F6B5FD5AC72}" type="slidenum">
              <a:rPr lang="el-GR"/>
              <a:pPr>
                <a:defRPr/>
              </a:pPr>
              <a:t>‹#›</a:t>
            </a:fld>
            <a:endParaRPr lang="el-GR"/>
          </a:p>
        </p:txBody>
      </p:sp>
    </p:spTree>
    <p:extLst>
      <p:ext uri="{BB962C8B-B14F-4D97-AF65-F5344CB8AC3E}">
        <p14:creationId xmlns:p14="http://schemas.microsoft.com/office/powerpoint/2010/main" val="328614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B2BAA786-B027-49F3-91BC-BDDF296AACBB}" type="slidenum">
              <a:rPr lang="el-GR"/>
              <a:pPr>
                <a:defRPr/>
              </a:pPr>
              <a:t>‹#›</a:t>
            </a:fld>
            <a:endParaRPr lang="el-GR"/>
          </a:p>
        </p:txBody>
      </p:sp>
    </p:spTree>
    <p:extLst>
      <p:ext uri="{BB962C8B-B14F-4D97-AF65-F5344CB8AC3E}">
        <p14:creationId xmlns:p14="http://schemas.microsoft.com/office/powerpoint/2010/main" val="279454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4465CCC1-39FD-47F9-A0D8-6C321EE1C90D}" type="slidenum">
              <a:rPr lang="el-GR"/>
              <a:pPr>
                <a:defRPr/>
              </a:pPr>
              <a:t>‹#›</a:t>
            </a:fld>
            <a:endParaRPr lang="el-GR"/>
          </a:p>
        </p:txBody>
      </p:sp>
    </p:spTree>
    <p:extLst>
      <p:ext uri="{BB962C8B-B14F-4D97-AF65-F5344CB8AC3E}">
        <p14:creationId xmlns:p14="http://schemas.microsoft.com/office/powerpoint/2010/main" val="357132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F53C3836-FD49-4A31-B3E7-69C522994792}" type="slidenum">
              <a:rPr lang="el-GR"/>
              <a:pPr>
                <a:defRPr/>
              </a:pPr>
              <a:t>‹#›</a:t>
            </a:fld>
            <a:endParaRPr lang="el-GR"/>
          </a:p>
        </p:txBody>
      </p:sp>
    </p:spTree>
    <p:extLst>
      <p:ext uri="{BB962C8B-B14F-4D97-AF65-F5344CB8AC3E}">
        <p14:creationId xmlns:p14="http://schemas.microsoft.com/office/powerpoint/2010/main" val="338978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3D3ABEC5-9B6D-476F-91C3-2489D13FA9C7}" type="slidenum">
              <a:rPr lang="el-GR"/>
              <a:pPr>
                <a:defRPr/>
              </a:pPr>
              <a:t>‹#›</a:t>
            </a:fld>
            <a:endParaRPr lang="el-GR"/>
          </a:p>
        </p:txBody>
      </p:sp>
    </p:spTree>
    <p:extLst>
      <p:ext uri="{BB962C8B-B14F-4D97-AF65-F5344CB8AC3E}">
        <p14:creationId xmlns:p14="http://schemas.microsoft.com/office/powerpoint/2010/main" val="1159615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D09137FF-BE26-473C-A3E1-1718150741A6}"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4_fondo_landscap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684213" y="2492375"/>
            <a:ext cx="7772400" cy="1470025"/>
          </a:xfrm>
        </p:spPr>
        <p:txBody>
          <a:bodyPr/>
          <a:lstStyle/>
          <a:p>
            <a:pPr eaLnBrk="1" hangingPunct="1">
              <a:defRPr/>
            </a:pPr>
            <a:r>
              <a:rPr lang="el-GR" sz="4000" b="1" smtClean="0">
                <a:effectLst>
                  <a:outerShdw blurRad="38100" dist="38100" dir="2700000" algn="tl">
                    <a:srgbClr val="C0C0C0"/>
                  </a:outerShdw>
                </a:effectLst>
              </a:rPr>
              <a:t/>
            </a:r>
            <a:br>
              <a:rPr lang="el-GR" sz="4000" b="1" smtClean="0">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«Οικιακή Κομποστοποίηση στο Δήμο Χερσονήσου: </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Ένα Πρόγραμμα μόνο με οφέλη»</a:t>
            </a:r>
          </a:p>
        </p:txBody>
      </p:sp>
      <p:sp>
        <p:nvSpPr>
          <p:cNvPr id="2052" name="Rectangle 4"/>
          <p:cNvSpPr>
            <a:spLocks noGrp="1" noChangeArrowheads="1"/>
          </p:cNvSpPr>
          <p:nvPr>
            <p:ph type="subTitle" idx="1"/>
          </p:nvPr>
        </p:nvSpPr>
        <p:spPr>
          <a:xfrm>
            <a:off x="1476375" y="5013325"/>
            <a:ext cx="6400800" cy="1752600"/>
          </a:xfrm>
        </p:spPr>
        <p:txBody>
          <a:bodyPr/>
          <a:lstStyle/>
          <a:p>
            <a:pPr eaLnBrk="1" hangingPunct="1"/>
            <a:r>
              <a:rPr lang="el-GR" b="1" smtClean="0"/>
              <a:t>Νηστικάκη Νατάσσα, Χημικός Μηχανικός Ε.Μ.Π, ΜΒΑ, </a:t>
            </a:r>
            <a:r>
              <a:rPr lang="en-US" b="1" smtClean="0"/>
              <a:t>Ph.D, </a:t>
            </a:r>
            <a:r>
              <a:rPr lang="el-GR" b="1" smtClean="0"/>
              <a:t>Ειδικός Σύμβουλος Δημάρχου</a:t>
            </a:r>
          </a:p>
        </p:txBody>
      </p:sp>
      <p:graphicFrame>
        <p:nvGraphicFramePr>
          <p:cNvPr id="2053" name="Object 5"/>
          <p:cNvGraphicFramePr>
            <a:graphicFrameLocks noChangeAspect="1"/>
          </p:cNvGraphicFramePr>
          <p:nvPr/>
        </p:nvGraphicFramePr>
        <p:xfrm>
          <a:off x="6877050" y="115888"/>
          <a:ext cx="2149475" cy="2286000"/>
        </p:xfrm>
        <a:graphic>
          <a:graphicData uri="http://schemas.openxmlformats.org/presentationml/2006/ole">
            <mc:AlternateContent xmlns:mc="http://schemas.openxmlformats.org/markup-compatibility/2006">
              <mc:Choice xmlns:v="urn:schemas-microsoft-com:vml" Requires="v">
                <p:oleObj spid="_x0000_s2055" name="Εικόνα" r:id="rId5" imgW="2149026" imgH="2286198" progId="StaticMetafile">
                  <p:embed/>
                </p:oleObj>
              </mc:Choice>
              <mc:Fallback>
                <p:oleObj name="Εικόνα" r:id="rId5" imgW="2149026" imgH="2286198" progId="StaticMetafil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115888"/>
                        <a:ext cx="21494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p:nvPr>
        </p:nvSpPr>
        <p:spPr/>
        <p:txBody>
          <a:bodyPr/>
          <a:lstStyle/>
          <a:p>
            <a:pPr algn="r" eaLnBrk="1" hangingPunct="1"/>
            <a:r>
              <a:rPr lang="el-GR" sz="3200" b="1" smtClean="0">
                <a:solidFill>
                  <a:schemeClr val="accent2"/>
                </a:solidFill>
                <a:effectLst>
                  <a:outerShdw blurRad="38100" dist="38100" dir="2700000" algn="tl">
                    <a:srgbClr val="C0C0C0"/>
                  </a:outerShdw>
                </a:effectLst>
              </a:rPr>
              <a:t/>
            </a:r>
            <a:br>
              <a:rPr lang="el-GR" sz="3200" b="1" smtClean="0">
                <a:solidFill>
                  <a:schemeClr val="accent2"/>
                </a:solidFill>
                <a:effectLst>
                  <a:outerShdw blurRad="38100" dist="38100" dir="2700000" algn="tl">
                    <a:srgbClr val="C0C0C0"/>
                  </a:outerShdw>
                </a:effectLst>
              </a:rPr>
            </a:br>
            <a:r>
              <a:rPr lang="el-GR" sz="3200" b="1" smtClean="0">
                <a:solidFill>
                  <a:schemeClr val="accent2"/>
                </a:solidFill>
                <a:effectLst>
                  <a:outerShdw blurRad="38100" dist="38100" dir="2700000" algn="tl">
                    <a:srgbClr val="C0C0C0"/>
                  </a:outerShdw>
                </a:effectLst>
              </a:rPr>
              <a:t/>
            </a:r>
            <a:br>
              <a:rPr lang="el-GR" sz="32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Περιβαλλοντικά </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Οφέλη</a:t>
            </a:r>
            <a:r>
              <a:rPr lang="el-GR" sz="3200" b="1" smtClean="0">
                <a:solidFill>
                  <a:schemeClr val="accent2"/>
                </a:solidFill>
                <a:effectLst>
                  <a:outerShdw blurRad="38100" dist="38100" dir="2700000" algn="tl">
                    <a:srgbClr val="C0C0C0"/>
                  </a:outerShdw>
                </a:effectLst>
              </a:rPr>
              <a:t> </a:t>
            </a:r>
            <a:br>
              <a:rPr lang="el-GR" sz="3200" b="1" smtClean="0">
                <a:solidFill>
                  <a:schemeClr val="accent2"/>
                </a:solidFill>
                <a:effectLst>
                  <a:outerShdw blurRad="38100" dist="38100" dir="2700000" algn="tl">
                    <a:srgbClr val="C0C0C0"/>
                  </a:outerShdw>
                </a:effectLst>
              </a:rPr>
            </a:br>
            <a:r>
              <a:rPr lang="el-GR" sz="3200" b="1" smtClean="0">
                <a:solidFill>
                  <a:schemeClr val="accent2"/>
                </a:solidFill>
                <a:effectLst>
                  <a:outerShdw blurRad="38100" dist="38100" dir="2700000" algn="tl">
                    <a:srgbClr val="C0C0C0"/>
                  </a:outerShdw>
                </a:effectLst>
              </a:rPr>
              <a:t/>
            </a:r>
            <a:br>
              <a:rPr lang="el-GR" sz="3200" b="1" smtClean="0">
                <a:solidFill>
                  <a:schemeClr val="accent2"/>
                </a:solidFill>
                <a:effectLst>
                  <a:outerShdw blurRad="38100" dist="38100" dir="2700000" algn="tl">
                    <a:srgbClr val="C0C0C0"/>
                  </a:outerShdw>
                </a:effectLst>
              </a:rPr>
            </a:br>
            <a:endParaRPr lang="el-GR" sz="3200" b="1" smtClean="0">
              <a:solidFill>
                <a:schemeClr val="accent2"/>
              </a:solidFill>
              <a:effectLst>
                <a:outerShdw blurRad="38100" dist="38100" dir="2700000" algn="tl">
                  <a:srgbClr val="C0C0C0"/>
                </a:outerShdw>
              </a:effectLst>
            </a:endParaRPr>
          </a:p>
        </p:txBody>
      </p:sp>
      <p:sp>
        <p:nvSpPr>
          <p:cNvPr id="211974" name="Rectangle 6"/>
          <p:cNvSpPr>
            <a:spLocks noGrp="1" noChangeArrowheads="1"/>
          </p:cNvSpPr>
          <p:nvPr>
            <p:ph type="body" idx="1"/>
          </p:nvPr>
        </p:nvSpPr>
        <p:spPr>
          <a:xfrm>
            <a:off x="468313" y="1989138"/>
            <a:ext cx="8229600" cy="4525962"/>
          </a:xfrm>
        </p:spPr>
        <p:txBody>
          <a:bodyPr/>
          <a:lstStyle/>
          <a:p>
            <a:pPr eaLnBrk="1" hangingPunct="1">
              <a:defRPr/>
            </a:pPr>
            <a:r>
              <a:rPr lang="el-GR" b="1" dirty="0" smtClean="0">
                <a:effectLst>
                  <a:outerShdw blurRad="38100" dist="38100" dir="2700000" algn="tl">
                    <a:srgbClr val="000000">
                      <a:alpha val="43137"/>
                    </a:srgbClr>
                  </a:outerShdw>
                </a:effectLst>
              </a:rPr>
              <a:t>Στα δε αμμώδη εδάφη αυξάνει την απορροφητικότητα τους</a:t>
            </a:r>
          </a:p>
          <a:p>
            <a:pPr eaLnBrk="1" hangingPunct="1">
              <a:defRPr/>
            </a:pPr>
            <a:r>
              <a:rPr lang="el-GR" b="1" dirty="0" smtClean="0">
                <a:effectLst>
                  <a:outerShdw blurRad="38100" dist="38100" dir="2700000" algn="tl">
                    <a:srgbClr val="000000">
                      <a:alpha val="43137"/>
                    </a:srgbClr>
                  </a:outerShdw>
                </a:effectLst>
              </a:rPr>
              <a:t>Υλικά στο </a:t>
            </a:r>
            <a:r>
              <a:rPr lang="el-GR" b="1" dirty="0" err="1" smtClean="0">
                <a:effectLst>
                  <a:outerShdw blurRad="38100" dist="38100" dir="2700000" algn="tl">
                    <a:srgbClr val="000000">
                      <a:alpha val="43137"/>
                    </a:srgbClr>
                  </a:outerShdw>
                </a:effectLst>
              </a:rPr>
              <a:t>κόμποστ</a:t>
            </a:r>
            <a:r>
              <a:rPr lang="el-GR" b="1" dirty="0" smtClean="0">
                <a:effectLst>
                  <a:outerShdw blurRad="38100" dist="38100" dir="2700000" algn="tl">
                    <a:srgbClr val="000000">
                      <a:alpha val="43137"/>
                    </a:srgbClr>
                  </a:outerShdw>
                </a:effectLst>
              </a:rPr>
              <a:t> όπως τα σάπια φύλλα χρησιμοποιούνται ως βιολογικές μέθοδοι για τον έλεγχο των ζιζανίων και των παρασίτων στα φυτά, μειώνοντας έτσι την ανάγκη χρήσης ζιζανιοκτόνων και άλλων χημικών προϊόντων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5" name="Rectangle 5"/>
          <p:cNvSpPr>
            <a:spLocks noGrp="1" noChangeArrowheads="1"/>
          </p:cNvSpPr>
          <p:nvPr>
            <p:ph type="title"/>
          </p:nvPr>
        </p:nvSpPr>
        <p:spPr>
          <a:xfrm>
            <a:off x="684213" y="260350"/>
            <a:ext cx="8229600" cy="1143000"/>
          </a:xfrm>
        </p:spPr>
        <p:txBody>
          <a:bodyPr/>
          <a:lstStyle/>
          <a:p>
            <a:pPr algn="r" eaLnBrk="1" hangingPunct="1"/>
            <a:r>
              <a:rPr lang="el-GR" sz="3200" b="1" smtClean="0">
                <a:solidFill>
                  <a:schemeClr val="accent2"/>
                </a:solidFill>
                <a:effectLst>
                  <a:outerShdw blurRad="38100" dist="38100" dir="2700000" algn="tl">
                    <a:srgbClr val="C0C0C0"/>
                  </a:outerShdw>
                </a:effectLst>
              </a:rPr>
              <a:t/>
            </a:r>
            <a:br>
              <a:rPr lang="el-GR" sz="32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Κοινωνικά </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Οφέλη</a:t>
            </a:r>
            <a:r>
              <a:rPr lang="el-GR" sz="3200" b="1" smtClean="0">
                <a:solidFill>
                  <a:schemeClr val="accent2"/>
                </a:solidFill>
                <a:effectLst>
                  <a:outerShdw blurRad="38100" dist="38100" dir="2700000" algn="tl">
                    <a:srgbClr val="C0C0C0"/>
                  </a:outerShdw>
                </a:effectLst>
              </a:rPr>
              <a:t> </a:t>
            </a:r>
            <a:br>
              <a:rPr lang="el-GR" sz="3200" b="1" smtClean="0">
                <a:solidFill>
                  <a:schemeClr val="accent2"/>
                </a:solidFill>
                <a:effectLst>
                  <a:outerShdw blurRad="38100" dist="38100" dir="2700000" algn="tl">
                    <a:srgbClr val="C0C0C0"/>
                  </a:outerShdw>
                </a:effectLst>
              </a:rPr>
            </a:br>
            <a:endParaRPr lang="el-GR" sz="3200" b="1" smtClean="0">
              <a:solidFill>
                <a:schemeClr val="accent2"/>
              </a:solidFill>
              <a:effectLst>
                <a:outerShdw blurRad="38100" dist="38100" dir="2700000" algn="tl">
                  <a:srgbClr val="C0C0C0"/>
                </a:outerShdw>
              </a:effectLst>
            </a:endParaRPr>
          </a:p>
        </p:txBody>
      </p:sp>
      <p:sp>
        <p:nvSpPr>
          <p:cNvPr id="12292" name="Rectangle 8"/>
          <p:cNvSpPr>
            <a:spLocks noGrp="1" noChangeArrowheads="1"/>
          </p:cNvSpPr>
          <p:nvPr>
            <p:ph type="body" idx="1"/>
          </p:nvPr>
        </p:nvSpPr>
        <p:spPr>
          <a:xfrm>
            <a:off x="1254125" y="2133600"/>
            <a:ext cx="7869238" cy="4391025"/>
          </a:xfrm>
        </p:spPr>
        <p:txBody>
          <a:bodyPr/>
          <a:lstStyle/>
          <a:p>
            <a:pPr eaLnBrk="1" hangingPunct="1">
              <a:lnSpc>
                <a:spcPct val="80000"/>
              </a:lnSpc>
            </a:pPr>
            <a:r>
              <a:rPr lang="el-GR" sz="2800" b="1" smtClean="0"/>
              <a:t>Αυξημένη ευαισθητοποίηση της κοινότητας για τα περιβαλλοντικά θέματα και την διαχείριση των στερεών αποβλήτων</a:t>
            </a:r>
          </a:p>
          <a:p>
            <a:pPr eaLnBrk="1" hangingPunct="1">
              <a:lnSpc>
                <a:spcPct val="80000"/>
              </a:lnSpc>
            </a:pPr>
            <a:r>
              <a:rPr lang="el-GR" sz="2800" b="1" smtClean="0"/>
              <a:t>Ενίσχυση του κοινωνικού αισθήματος για την επίτευξη ενός κοινού σκοπού</a:t>
            </a:r>
          </a:p>
          <a:p>
            <a:pPr eaLnBrk="1" hangingPunct="1">
              <a:lnSpc>
                <a:spcPct val="80000"/>
              </a:lnSpc>
            </a:pPr>
            <a:r>
              <a:rPr lang="el-GR" sz="2800" b="1" smtClean="0"/>
              <a:t>Συμβολή στην επιστημονική εκπαίδευση</a:t>
            </a:r>
          </a:p>
          <a:p>
            <a:pPr eaLnBrk="1" hangingPunct="1">
              <a:lnSpc>
                <a:spcPct val="80000"/>
              </a:lnSpc>
            </a:pPr>
            <a:r>
              <a:rPr lang="el-GR" sz="2800" b="1" smtClean="0"/>
              <a:t>Προσωπική ικανοποίηση για την ανάληψη της ευθύνης αλλαγής της συμπεριφοράς και των συνηθειών απέναντι στη διαχείριση των παραγόμενων βιοαποβλήτων</a:t>
            </a:r>
          </a:p>
          <a:p>
            <a:pPr eaLnBrk="1" hangingPunct="1">
              <a:lnSpc>
                <a:spcPct val="80000"/>
              </a:lnSpc>
            </a:pPr>
            <a:endParaRPr lang="el-GR" sz="2800" b="1"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p:nvPr>
        </p:nvSpPr>
        <p:spPr>
          <a:xfrm>
            <a:off x="684213" y="260350"/>
            <a:ext cx="8229600" cy="1143000"/>
          </a:xfrm>
        </p:spPr>
        <p:txBody>
          <a:bodyPr/>
          <a:lstStyle/>
          <a:p>
            <a:pPr algn="r" eaLnBrk="1" hangingPunct="1"/>
            <a:r>
              <a:rPr lang="el-GR" sz="3600" b="1" smtClean="0">
                <a:solidFill>
                  <a:schemeClr val="accent2"/>
                </a:solidFill>
                <a:effectLst>
                  <a:outerShdw blurRad="38100" dist="38100" dir="2700000" algn="tl">
                    <a:srgbClr val="C0C0C0"/>
                  </a:outerShdw>
                </a:effectLst>
              </a:rPr>
              <a:t>Κοινωνικά</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 Οφέλη</a:t>
            </a:r>
            <a:endParaRPr lang="el-GR" sz="3600" smtClean="0"/>
          </a:p>
        </p:txBody>
      </p:sp>
      <p:sp>
        <p:nvSpPr>
          <p:cNvPr id="207876" name="Rectangle 4"/>
          <p:cNvSpPr>
            <a:spLocks noGrp="1" noChangeArrowheads="1"/>
          </p:cNvSpPr>
          <p:nvPr>
            <p:ph type="body" idx="1"/>
          </p:nvPr>
        </p:nvSpPr>
        <p:spPr>
          <a:xfrm>
            <a:off x="971550" y="2276475"/>
            <a:ext cx="7869238" cy="4094163"/>
          </a:xfrm>
        </p:spPr>
        <p:txBody>
          <a:bodyPr/>
          <a:lstStyle/>
          <a:p>
            <a:pPr marL="0" indent="0" eaLnBrk="1" hangingPunct="1">
              <a:buFontTx/>
              <a:buNone/>
            </a:pPr>
            <a:endParaRPr lang="el-GR" sz="2400" smtClean="0"/>
          </a:p>
          <a:p>
            <a:pPr marL="0" indent="0" eaLnBrk="1" hangingPunct="1">
              <a:buFontTx/>
              <a:buNone/>
            </a:pPr>
            <a:r>
              <a:rPr lang="el-GR" sz="2800" b="1" smtClean="0">
                <a:effectLst>
                  <a:outerShdw blurRad="38100" dist="38100" dir="2700000" algn="tl">
                    <a:srgbClr val="C0C0C0"/>
                  </a:outerShdw>
                </a:effectLst>
              </a:rPr>
              <a:t>Η οικιακή κομποστοποίηση αποτελεί σημαντικό εκπαιδευτικό εργαλείο που διδάσκει στα νεαρά μέλη των οικογενειών που εφαρμόζουν οικιακή κομποστοποίηση βασικές αρχές για τη διατήρηση των φυσικών πόρων, τον κύκλο ζωής των υλικών και την διαδραστικότητα του φυσικού κόσμου</a:t>
            </a:r>
          </a:p>
          <a:p>
            <a:pPr marL="0" indent="0" eaLnBrk="1" hangingPunct="1"/>
            <a:endParaRPr lang="el-GR" sz="2800" b="1" smtClean="0">
              <a:effectLst>
                <a:outerShdw blurRad="38100" dist="38100" dir="2700000" algn="tl">
                  <a:srgbClr val="C0C0C0"/>
                </a:outerShdw>
              </a:effectLst>
            </a:endParaRPr>
          </a:p>
          <a:p>
            <a:pPr marL="0" indent="0" eaLnBrk="1" hangingPunct="1">
              <a:lnSpc>
                <a:spcPct val="80000"/>
              </a:lnSpc>
            </a:pPr>
            <a:endParaRPr lang="el-GR" sz="2400" smtClean="0"/>
          </a:p>
          <a:p>
            <a:pPr marL="0" indent="0" eaLnBrk="1" hangingPunct="1">
              <a:lnSpc>
                <a:spcPct val="80000"/>
              </a:lnSpc>
            </a:pPr>
            <a:endParaRPr lang="el-GR" sz="24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p:nvPr>
        </p:nvSpPr>
        <p:spPr>
          <a:xfrm>
            <a:off x="3635375" y="404813"/>
            <a:ext cx="4932363" cy="1143000"/>
          </a:xfrm>
        </p:spPr>
        <p:txBody>
          <a:bodyPr/>
          <a:lstStyle/>
          <a:p>
            <a:pPr algn="r" eaLnBrk="1" hangingPunct="1"/>
            <a:r>
              <a:rPr lang="el-GR" sz="3600" b="1" smtClean="0">
                <a:solidFill>
                  <a:schemeClr val="accent2"/>
                </a:solidFill>
                <a:effectLst>
                  <a:outerShdw blurRad="38100" dist="38100" dir="2700000" algn="tl">
                    <a:srgbClr val="C0C0C0"/>
                  </a:outerShdw>
                </a:effectLst>
              </a:rPr>
              <a:t>Κοινωνικά </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Οφέλη</a:t>
            </a:r>
            <a:endParaRPr lang="el-GR" sz="3600" smtClean="0"/>
          </a:p>
        </p:txBody>
      </p:sp>
      <p:sp>
        <p:nvSpPr>
          <p:cNvPr id="207876" name="Rectangle 4"/>
          <p:cNvSpPr>
            <a:spLocks noGrp="1" noChangeArrowheads="1"/>
          </p:cNvSpPr>
          <p:nvPr>
            <p:ph type="body" idx="1"/>
          </p:nvPr>
        </p:nvSpPr>
        <p:spPr>
          <a:xfrm>
            <a:off x="971550" y="2205038"/>
            <a:ext cx="7869238" cy="4094162"/>
          </a:xfrm>
        </p:spPr>
        <p:txBody>
          <a:bodyPr/>
          <a:lstStyle/>
          <a:p>
            <a:pPr marL="0" indent="0" eaLnBrk="1" hangingPunct="1">
              <a:buFontTx/>
              <a:buNone/>
              <a:defRPr/>
            </a:pPr>
            <a:r>
              <a:rPr lang="el-GR" sz="2600" b="1" dirty="0" smtClean="0">
                <a:effectLst>
                  <a:outerShdw blurRad="38100" dist="38100" dir="2700000" algn="tl">
                    <a:srgbClr val="000000">
                      <a:alpha val="43137"/>
                    </a:srgbClr>
                  </a:outerShdw>
                </a:effectLst>
              </a:rPr>
              <a:t>Η δημιουργία </a:t>
            </a:r>
            <a:r>
              <a:rPr lang="el-GR" sz="2600" b="1" dirty="0" err="1" smtClean="0">
                <a:effectLst>
                  <a:outerShdw blurRad="38100" dist="38100" dir="2700000" algn="tl">
                    <a:srgbClr val="000000">
                      <a:alpha val="43137"/>
                    </a:srgbClr>
                  </a:outerShdw>
                </a:effectLst>
              </a:rPr>
              <a:t>κόμποστ</a:t>
            </a:r>
            <a:r>
              <a:rPr lang="el-GR" sz="2600" b="1" dirty="0" smtClean="0">
                <a:effectLst>
                  <a:outerShdw blurRad="38100" dist="38100" dir="2700000" algn="tl">
                    <a:srgbClr val="000000">
                      <a:alpha val="43137"/>
                    </a:srgbClr>
                  </a:outerShdw>
                </a:effectLst>
              </a:rPr>
              <a:t> σε επίπεδο κατοικίας συμβάλει ώστε οι κάτοικοι με μικρή εμπειρία σε θέματα </a:t>
            </a:r>
            <a:r>
              <a:rPr lang="el-GR" sz="2600" b="1" dirty="0" err="1" smtClean="0">
                <a:effectLst>
                  <a:outerShdw blurRad="38100" dist="38100" dir="2700000" algn="tl">
                    <a:srgbClr val="000000">
                      <a:alpha val="43137"/>
                    </a:srgbClr>
                  </a:outerShdw>
                </a:effectLst>
              </a:rPr>
              <a:t>λιπασματοποίησης</a:t>
            </a:r>
            <a:r>
              <a:rPr lang="el-GR" sz="2600" b="1" dirty="0" smtClean="0">
                <a:effectLst>
                  <a:outerShdw blurRad="38100" dist="38100" dir="2700000" algn="tl">
                    <a:srgbClr val="000000">
                      <a:alpha val="43137"/>
                    </a:srgbClr>
                  </a:outerShdw>
                </a:effectLst>
              </a:rPr>
              <a:t> να εκτιμήσουν  τα οφέλη που προσφέρει η οικιακή παραγωγή </a:t>
            </a:r>
            <a:r>
              <a:rPr lang="el-GR" sz="2600" b="1" dirty="0" err="1" smtClean="0">
                <a:effectLst>
                  <a:outerShdw blurRad="38100" dist="38100" dir="2700000" algn="tl">
                    <a:srgbClr val="000000">
                      <a:alpha val="43137"/>
                    </a:srgbClr>
                  </a:outerShdw>
                </a:effectLst>
              </a:rPr>
              <a:t>κόμποστ</a:t>
            </a:r>
            <a:r>
              <a:rPr lang="el-GR" sz="2600" b="1" dirty="0" smtClean="0">
                <a:effectLst>
                  <a:outerShdw blurRad="38100" dist="38100" dir="2700000" algn="tl">
                    <a:srgbClr val="000000">
                      <a:alpha val="43137"/>
                    </a:srgbClr>
                  </a:outerShdw>
                </a:effectLst>
              </a:rPr>
              <a:t> για τον κήπο τους. Η χρήση του </a:t>
            </a:r>
            <a:r>
              <a:rPr lang="el-GR" sz="2600" b="1" dirty="0" err="1" smtClean="0">
                <a:effectLst>
                  <a:outerShdw blurRad="38100" dist="38100" dir="2700000" algn="tl">
                    <a:srgbClr val="000000">
                      <a:alpha val="43137"/>
                    </a:srgbClr>
                  </a:outerShdw>
                </a:effectLst>
              </a:rPr>
              <a:t>κόμποστ</a:t>
            </a:r>
            <a:r>
              <a:rPr lang="el-GR" sz="2600" b="1" dirty="0" smtClean="0">
                <a:effectLst>
                  <a:outerShdw blurRad="38100" dist="38100" dir="2700000" algn="tl">
                    <a:srgbClr val="000000">
                      <a:alpha val="43137"/>
                    </a:srgbClr>
                  </a:outerShdw>
                </a:effectLst>
              </a:rPr>
              <a:t> σε επίπεδο οικίας μπορεί να τονώσει τη ζήτηση του προϊόντος στην αγορά, δεδομένου ότι οι κάτοικοι θα εκτιμήσουν τα οφέλη χρήσης του εν λόγω προϊόντος αυξάνοντας τη δημοτικότητα του.</a:t>
            </a:r>
          </a:p>
          <a:p>
            <a:pPr eaLnBrk="1" hangingPunct="1">
              <a:lnSpc>
                <a:spcPct val="80000"/>
              </a:lnSpc>
              <a:defRPr/>
            </a:pPr>
            <a:endParaRPr lang="el-GR" sz="24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p:nvPr>
        </p:nvSpPr>
        <p:spPr/>
        <p:txBody>
          <a:bodyPr/>
          <a:lstStyle/>
          <a:p>
            <a:pPr algn="r" eaLnBrk="1" hangingPunct="1"/>
            <a:r>
              <a:rPr lang="el-GR" sz="4000" b="1" smtClean="0">
                <a:solidFill>
                  <a:schemeClr val="accent2"/>
                </a:solidFill>
                <a:effectLst>
                  <a:outerShdw blurRad="38100" dist="38100" dir="2700000" algn="tl">
                    <a:srgbClr val="C0C0C0"/>
                  </a:outerShdw>
                </a:effectLst>
              </a:rPr>
              <a:t>Οικονομικά Οφέλη </a:t>
            </a:r>
            <a:br>
              <a:rPr lang="el-GR" sz="4000" b="1" smtClean="0">
                <a:solidFill>
                  <a:schemeClr val="accent2"/>
                </a:solidFill>
                <a:effectLst>
                  <a:outerShdw blurRad="38100" dist="38100" dir="2700000" algn="tl">
                    <a:srgbClr val="C0C0C0"/>
                  </a:outerShdw>
                </a:effectLst>
              </a:rPr>
            </a:br>
            <a:r>
              <a:rPr lang="el-GR" sz="4000" b="1" smtClean="0">
                <a:solidFill>
                  <a:schemeClr val="accent2"/>
                </a:solidFill>
                <a:effectLst>
                  <a:outerShdw blurRad="38100" dist="38100" dir="2700000" algn="tl">
                    <a:srgbClr val="C0C0C0"/>
                  </a:outerShdw>
                </a:effectLst>
              </a:rPr>
              <a:t>για το Δήμο </a:t>
            </a:r>
            <a:endParaRPr lang="el-GR" sz="3600" b="1" smtClean="0">
              <a:solidFill>
                <a:schemeClr val="accent2"/>
              </a:solidFill>
              <a:effectLst>
                <a:outerShdw blurRad="38100" dist="38100" dir="2700000" algn="tl">
                  <a:srgbClr val="C0C0C0"/>
                </a:outerShdw>
              </a:effectLst>
            </a:endParaRPr>
          </a:p>
        </p:txBody>
      </p:sp>
      <p:sp>
        <p:nvSpPr>
          <p:cNvPr id="195588" name="Rectangle 4"/>
          <p:cNvSpPr>
            <a:spLocks noGrp="1" noChangeArrowheads="1"/>
          </p:cNvSpPr>
          <p:nvPr>
            <p:ph type="body" idx="1"/>
          </p:nvPr>
        </p:nvSpPr>
        <p:spPr/>
        <p:txBody>
          <a:bodyPr/>
          <a:lstStyle/>
          <a:p>
            <a:pPr marL="0" indent="0" eaLnBrk="1" hangingPunct="1">
              <a:buFontTx/>
              <a:buNone/>
            </a:pPr>
            <a:endParaRPr lang="el-GR" b="1" smtClean="0">
              <a:effectLst>
                <a:outerShdw blurRad="38100" dist="38100" dir="2700000" algn="tl">
                  <a:srgbClr val="C0C0C0"/>
                </a:outerShdw>
              </a:effectLst>
            </a:endParaRPr>
          </a:p>
          <a:p>
            <a:pPr marL="0" indent="0" eaLnBrk="1" hangingPunct="1">
              <a:buFontTx/>
              <a:buNone/>
            </a:pPr>
            <a:endParaRPr lang="el-GR" b="1" smtClean="0">
              <a:effectLst>
                <a:outerShdw blurRad="38100" dist="38100" dir="2700000" algn="tl">
                  <a:srgbClr val="C0C0C0"/>
                </a:outerShdw>
              </a:effectLst>
            </a:endParaRPr>
          </a:p>
          <a:p>
            <a:pPr marL="0" indent="0" algn="ctr" eaLnBrk="1" hangingPunct="1"/>
            <a:r>
              <a:rPr lang="en-US" b="1" smtClean="0">
                <a:effectLst>
                  <a:outerShdw blurRad="38100" dist="38100" dir="2700000" algn="tl">
                    <a:srgbClr val="C0C0C0"/>
                  </a:outerShdw>
                </a:effectLst>
              </a:rPr>
              <a:t>Με την οικιακή κομποστοποίηση μειώνονται τα σκουπίδια που καταλήγουν στις χωματερές και στους ΧΥΤΑ. Ετσι αυξάνεται ο μέσος χρόνος ζωής τους και μειώνεται το κόστος δημιουργίας νέων ΧΥΤΑ. </a:t>
            </a:r>
            <a:endParaRPr lang="el-GR" b="1" smtClean="0">
              <a:effectLst>
                <a:outerShdw blurRad="38100" dist="38100" dir="2700000" algn="tl">
                  <a:srgbClr val="C0C0C0"/>
                </a:outerShdw>
              </a:effectLst>
            </a:endParaRPr>
          </a:p>
          <a:p>
            <a:pPr marL="0" indent="0" eaLnBrk="1" hangingPunct="1"/>
            <a:endParaRPr lang="el-GR"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p:txBody>
          <a:bodyPr/>
          <a:lstStyle/>
          <a:p>
            <a:pPr algn="r" eaLnBrk="1" hangingPunct="1"/>
            <a:r>
              <a:rPr lang="el-GR" sz="4000" b="1" smtClean="0">
                <a:solidFill>
                  <a:schemeClr val="accent2"/>
                </a:solidFill>
                <a:effectLst>
                  <a:outerShdw blurRad="38100" dist="38100" dir="2700000" algn="tl">
                    <a:srgbClr val="C0C0C0"/>
                  </a:outerShdw>
                </a:effectLst>
              </a:rPr>
              <a:t>Οικονομικά Οφέλη </a:t>
            </a:r>
            <a:br>
              <a:rPr lang="el-GR" sz="4000" b="1" smtClean="0">
                <a:solidFill>
                  <a:schemeClr val="accent2"/>
                </a:solidFill>
                <a:effectLst>
                  <a:outerShdw blurRad="38100" dist="38100" dir="2700000" algn="tl">
                    <a:srgbClr val="C0C0C0"/>
                  </a:outerShdw>
                </a:effectLst>
              </a:rPr>
            </a:br>
            <a:r>
              <a:rPr lang="el-GR" sz="4000" b="1" smtClean="0">
                <a:solidFill>
                  <a:schemeClr val="accent2"/>
                </a:solidFill>
                <a:effectLst>
                  <a:outerShdw blurRad="38100" dist="38100" dir="2700000" algn="tl">
                    <a:srgbClr val="C0C0C0"/>
                  </a:outerShdw>
                </a:effectLst>
              </a:rPr>
              <a:t>για το Δήμο </a:t>
            </a:r>
          </a:p>
        </p:txBody>
      </p:sp>
      <p:sp>
        <p:nvSpPr>
          <p:cNvPr id="195588" name="Rectangle 4"/>
          <p:cNvSpPr>
            <a:spLocks noGrp="1" noChangeArrowheads="1"/>
          </p:cNvSpPr>
          <p:nvPr>
            <p:ph type="body" idx="4294967295"/>
          </p:nvPr>
        </p:nvSpPr>
        <p:spPr/>
        <p:txBody>
          <a:bodyPr/>
          <a:lstStyle/>
          <a:p>
            <a:pPr marL="0" indent="0" algn="ctr" eaLnBrk="1" hangingPunct="1">
              <a:buFontTx/>
              <a:buNone/>
            </a:pPr>
            <a:endParaRPr lang="el-GR" b="1" smtClean="0">
              <a:effectLst>
                <a:outerShdw blurRad="38100" dist="38100" dir="2700000" algn="tl">
                  <a:srgbClr val="C0C0C0"/>
                </a:outerShdw>
              </a:effectLst>
            </a:endParaRPr>
          </a:p>
          <a:p>
            <a:pPr marL="0" indent="0" algn="ctr" eaLnBrk="1" hangingPunct="1">
              <a:buFontTx/>
              <a:buNone/>
            </a:pPr>
            <a:r>
              <a:rPr lang="el-GR" b="1" smtClean="0">
                <a:effectLst>
                  <a:outerShdw blurRad="38100" dist="38100" dir="2700000" algn="tl">
                    <a:srgbClr val="C0C0C0"/>
                  </a:outerShdw>
                </a:effectLst>
              </a:rPr>
              <a:t>Μείωση του κόστους διάθεσης βιοαποβλήτων</a:t>
            </a:r>
          </a:p>
          <a:p>
            <a:pPr marL="0" indent="0" algn="ctr" eaLnBrk="1" hangingPunct="1">
              <a:buFontTx/>
              <a:buNone/>
            </a:pPr>
            <a:r>
              <a:rPr lang="en-US" b="1" smtClean="0">
                <a:effectLst>
                  <a:outerShdw blurRad="38100" dist="38100" dir="2700000" algn="tl">
                    <a:srgbClr val="C0C0C0"/>
                  </a:outerShdw>
                </a:effectLst>
              </a:rPr>
              <a:t>O </a:t>
            </a:r>
            <a:r>
              <a:rPr lang="el-GR" b="1" smtClean="0">
                <a:effectLst>
                  <a:outerShdw blurRad="38100" dist="38100" dir="2700000" algn="tl">
                    <a:srgbClr val="C0C0C0"/>
                  </a:outerShdw>
                </a:effectLst>
              </a:rPr>
              <a:t>Δήμος εξοικονομεί σημαντικούς οικονομικούς πόρους αφού μειώνεται το κόστος συλλογής μεταφοράς, προσωρινής αποθήκευσης και τελικής διάθεσης των απορριμμάτων του.</a:t>
            </a:r>
          </a:p>
          <a:p>
            <a:pPr marL="0" indent="0" algn="ctr" eaLnBrk="1" hangingPunct="1"/>
            <a:endParaRPr lang="el-GR" b="1" smtClean="0">
              <a:effectLst>
                <a:outerShdw blurRad="38100" dist="38100" dir="2700000" algn="tl">
                  <a:srgbClr val="C0C0C0"/>
                </a:outerShdw>
              </a:effectLst>
            </a:endParaRPr>
          </a:p>
          <a:p>
            <a:pPr marL="0" indent="0" eaLnBrk="1" hangingPunct="1"/>
            <a:endParaRPr lang="el-GR"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p:txBody>
          <a:bodyPr/>
          <a:lstStyle/>
          <a:p>
            <a:pPr algn="r" eaLnBrk="1" hangingPunct="1"/>
            <a:r>
              <a:rPr lang="el-GR" sz="4000" b="1" smtClean="0">
                <a:solidFill>
                  <a:schemeClr val="accent2"/>
                </a:solidFill>
                <a:effectLst>
                  <a:outerShdw blurRad="38100" dist="38100" dir="2700000" algn="tl">
                    <a:srgbClr val="C0C0C0"/>
                  </a:outerShdw>
                </a:effectLst>
              </a:rPr>
              <a:t>Οικονομικά Οφέλη </a:t>
            </a:r>
            <a:br>
              <a:rPr lang="el-GR" sz="4000" b="1" smtClean="0">
                <a:solidFill>
                  <a:schemeClr val="accent2"/>
                </a:solidFill>
                <a:effectLst>
                  <a:outerShdw blurRad="38100" dist="38100" dir="2700000" algn="tl">
                    <a:srgbClr val="C0C0C0"/>
                  </a:outerShdw>
                </a:effectLst>
              </a:rPr>
            </a:br>
            <a:r>
              <a:rPr lang="el-GR" sz="4000" b="1" smtClean="0">
                <a:solidFill>
                  <a:schemeClr val="accent2"/>
                </a:solidFill>
                <a:effectLst>
                  <a:outerShdw blurRad="38100" dist="38100" dir="2700000" algn="tl">
                    <a:srgbClr val="C0C0C0"/>
                  </a:outerShdw>
                </a:effectLst>
              </a:rPr>
              <a:t>για τους πολίτες </a:t>
            </a:r>
            <a:endParaRPr lang="el-GR" sz="3600" b="1" smtClean="0">
              <a:solidFill>
                <a:schemeClr val="accent2"/>
              </a:solidFill>
              <a:effectLst>
                <a:outerShdw blurRad="38100" dist="38100" dir="2700000" algn="tl">
                  <a:srgbClr val="C0C0C0"/>
                </a:outerShdw>
              </a:effectLst>
            </a:endParaRPr>
          </a:p>
        </p:txBody>
      </p:sp>
      <p:sp>
        <p:nvSpPr>
          <p:cNvPr id="195588" name="Rectangle 4"/>
          <p:cNvSpPr>
            <a:spLocks noGrp="1" noChangeArrowheads="1"/>
          </p:cNvSpPr>
          <p:nvPr>
            <p:ph type="body" idx="4294967295"/>
          </p:nvPr>
        </p:nvSpPr>
        <p:spPr/>
        <p:txBody>
          <a:bodyPr/>
          <a:lstStyle/>
          <a:p>
            <a:pPr marL="0" indent="0" eaLnBrk="1" hangingPunct="1">
              <a:lnSpc>
                <a:spcPct val="90000"/>
              </a:lnSpc>
              <a:buFontTx/>
              <a:buNone/>
            </a:pPr>
            <a:endParaRPr lang="el-GR" b="1" smtClean="0">
              <a:effectLst>
                <a:outerShdw blurRad="38100" dist="38100" dir="2700000" algn="tl">
                  <a:srgbClr val="C0C0C0"/>
                </a:outerShdw>
              </a:effectLst>
            </a:endParaRPr>
          </a:p>
          <a:p>
            <a:pPr marL="0" indent="0" eaLnBrk="1" hangingPunct="1">
              <a:lnSpc>
                <a:spcPct val="90000"/>
              </a:lnSpc>
              <a:buFontTx/>
              <a:buNone/>
            </a:pPr>
            <a:endParaRPr lang="el-GR" b="1" smtClean="0">
              <a:effectLst>
                <a:outerShdw blurRad="38100" dist="38100" dir="2700000" algn="tl">
                  <a:srgbClr val="C0C0C0"/>
                </a:outerShdw>
              </a:effectLst>
            </a:endParaRPr>
          </a:p>
          <a:p>
            <a:pPr marL="0" indent="0" eaLnBrk="1" hangingPunct="1">
              <a:lnSpc>
                <a:spcPct val="90000"/>
              </a:lnSpc>
            </a:pPr>
            <a:r>
              <a:rPr lang="el-GR" b="1" smtClean="0">
                <a:effectLst>
                  <a:outerShdw blurRad="38100" dist="38100" dir="2700000" algn="tl">
                    <a:srgbClr val="C0C0C0"/>
                  </a:outerShdw>
                </a:effectLst>
              </a:rPr>
              <a:t>Μείωση κατανάλωσης νερού, λιπασμάτων και φυτοφαρμάκων για τα φυτά του</a:t>
            </a:r>
          </a:p>
          <a:p>
            <a:pPr marL="0" indent="0" eaLnBrk="1" hangingPunct="1">
              <a:lnSpc>
                <a:spcPct val="90000"/>
              </a:lnSpc>
            </a:pPr>
            <a:r>
              <a:rPr lang="el-GR" b="1" smtClean="0">
                <a:effectLst>
                  <a:outerShdw blurRad="38100" dist="38100" dir="2700000" algn="tl">
                    <a:srgbClr val="C0C0C0"/>
                  </a:outerShdw>
                </a:effectLst>
              </a:rPr>
              <a:t>Η εφαρμογή </a:t>
            </a:r>
            <a:r>
              <a:rPr lang="en-US" b="1" smtClean="0">
                <a:solidFill>
                  <a:srgbClr val="FF0000"/>
                </a:solidFill>
                <a:effectLst>
                  <a:outerShdw blurRad="38100" dist="38100" dir="2700000" algn="tl">
                    <a:srgbClr val="C0C0C0"/>
                  </a:outerShdw>
                </a:effectLst>
              </a:rPr>
              <a:t>“Pay- As – You – Throw”</a:t>
            </a:r>
            <a:r>
              <a:rPr lang="en-US" b="1" smtClean="0">
                <a:effectLst>
                  <a:outerShdw blurRad="38100" dist="38100" dir="2700000" algn="tl">
                    <a:srgbClr val="C0C0C0"/>
                  </a:outerShdw>
                </a:effectLst>
              </a:rPr>
              <a:t> </a:t>
            </a:r>
            <a:r>
              <a:rPr lang="el-GR" b="1" smtClean="0">
                <a:effectLst>
                  <a:outerShdw blurRad="38100" dist="38100" dir="2700000" algn="tl">
                    <a:srgbClr val="C0C0C0"/>
                  </a:outerShdw>
                </a:effectLst>
              </a:rPr>
              <a:t>συστημάτων χρέωσης τελών ανάλογα τις ποσότητες των απορριμμάτων ευνοεί τους πολίτες</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3"/>
          <p:cNvSpPr>
            <a:spLocks noGrp="1" noChangeArrowheads="1"/>
          </p:cNvSpPr>
          <p:nvPr>
            <p:ph type="title"/>
          </p:nvPr>
        </p:nvSpPr>
        <p:spPr/>
        <p:txBody>
          <a:bodyPr/>
          <a:lstStyle/>
          <a:p>
            <a:pPr eaLnBrk="1" hangingPunct="1">
              <a:defRPr/>
            </a:pPr>
            <a:r>
              <a:rPr lang="el-GR" sz="4000" b="1" smtClean="0">
                <a:effectLst>
                  <a:outerShdw blurRad="38100" dist="38100" dir="2700000" algn="tl">
                    <a:srgbClr val="C0C0C0"/>
                  </a:outerShdw>
                </a:effectLst>
              </a:rPr>
              <a:t/>
            </a:r>
            <a:br>
              <a:rPr lang="el-GR" sz="4000" b="1" smtClean="0">
                <a:effectLst>
                  <a:outerShdw blurRad="38100" dist="38100" dir="2700000" algn="tl">
                    <a:srgbClr val="C0C0C0"/>
                  </a:outerShdw>
                </a:effectLst>
              </a:rPr>
            </a:br>
            <a:endParaRPr lang="el-GR" sz="3600" b="1" smtClean="0">
              <a:solidFill>
                <a:schemeClr val="accent2"/>
              </a:solidFill>
              <a:effectLst>
                <a:outerShdw blurRad="38100" dist="38100" dir="2700000" algn="tl">
                  <a:srgbClr val="C0C0C0"/>
                </a:outerShdw>
              </a:effectLst>
            </a:endParaRPr>
          </a:p>
        </p:txBody>
      </p:sp>
      <p:sp>
        <p:nvSpPr>
          <p:cNvPr id="18436" name="Rectangle 4"/>
          <p:cNvSpPr>
            <a:spLocks noGrp="1" noChangeArrowheads="1"/>
          </p:cNvSpPr>
          <p:nvPr>
            <p:ph type="subTitle" idx="1"/>
          </p:nvPr>
        </p:nvSpPr>
        <p:spPr>
          <a:xfrm>
            <a:off x="1908175" y="3357563"/>
            <a:ext cx="6400800" cy="2592387"/>
          </a:xfrm>
        </p:spPr>
        <p:txBody>
          <a:bodyPr/>
          <a:lstStyle/>
          <a:p>
            <a:pPr marL="0" indent="0" algn="ctr" eaLnBrk="1" hangingPunct="1">
              <a:buFontTx/>
              <a:buNone/>
            </a:pPr>
            <a:endParaRPr lang="el-GR" sz="2800" b="1" smtClean="0">
              <a:effectLst>
                <a:outerShdw blurRad="38100" dist="38100" dir="2700000" algn="tl">
                  <a:srgbClr val="C0C0C0"/>
                </a:outerShdw>
              </a:effectLst>
            </a:endParaRPr>
          </a:p>
          <a:p>
            <a:pPr marL="0" indent="0" algn="ctr" eaLnBrk="1" hangingPunct="1">
              <a:buFontTx/>
              <a:buNone/>
            </a:pPr>
            <a:r>
              <a:rPr lang="el-GR" sz="3400" b="1" i="1" u="sng" smtClean="0">
                <a:effectLst>
                  <a:outerShdw blurRad="38100" dist="38100" dir="2700000" algn="tl">
                    <a:srgbClr val="C0C0C0"/>
                  </a:outerShdw>
                </a:effectLst>
              </a:rPr>
              <a:t>Πιλοτικό Πρόγραμμα Οικιακής Κομποστοποίησης του</a:t>
            </a:r>
          </a:p>
          <a:p>
            <a:pPr marL="0" indent="0" algn="ctr" eaLnBrk="1" hangingPunct="1">
              <a:buFontTx/>
              <a:buNone/>
            </a:pPr>
            <a:r>
              <a:rPr lang="el-GR" sz="3400" b="1" i="1" u="sng" smtClean="0">
                <a:effectLst>
                  <a:outerShdw blurRad="38100" dist="38100" dir="2700000" algn="tl">
                    <a:srgbClr val="C0C0C0"/>
                  </a:outerShdw>
                </a:effectLst>
              </a:rPr>
              <a:t> Δήμου Χερσονήσου</a:t>
            </a:r>
          </a:p>
        </p:txBody>
      </p:sp>
      <p:pic>
        <p:nvPicPr>
          <p:cNvPr id="18438" name="Picture 6" descr="DFB_Re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549275"/>
            <a:ext cx="504825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3"/>
          <p:cNvSpPr>
            <a:spLocks noGrp="1" noChangeArrowheads="1"/>
          </p:cNvSpPr>
          <p:nvPr>
            <p:ph type="title"/>
          </p:nvPr>
        </p:nvSpPr>
        <p:spPr/>
        <p:txBody>
          <a:bodyPr/>
          <a:lstStyle/>
          <a:p>
            <a:pPr algn="r" eaLnBrk="1" hangingPunct="1"/>
            <a:r>
              <a:rPr lang="el-GR" sz="4000" b="1" smtClean="0">
                <a:solidFill>
                  <a:schemeClr val="accent2"/>
                </a:solidFill>
                <a:effectLst>
                  <a:outerShdw blurRad="38100" dist="38100" dir="2700000" algn="tl">
                    <a:srgbClr val="C0C0C0"/>
                  </a:outerShdw>
                </a:effectLst>
              </a:rPr>
              <a:t>Στόχοι προγράμματος</a:t>
            </a:r>
            <a:endParaRPr lang="el-GR" sz="3600" b="1" smtClean="0">
              <a:solidFill>
                <a:schemeClr val="accent2"/>
              </a:solidFill>
              <a:effectLst>
                <a:outerShdw blurRad="38100" dist="38100" dir="2700000" algn="tl">
                  <a:srgbClr val="C0C0C0"/>
                </a:outerShdw>
              </a:effectLst>
            </a:endParaRPr>
          </a:p>
        </p:txBody>
      </p:sp>
      <p:sp>
        <p:nvSpPr>
          <p:cNvPr id="19460" name="Rectangle 4"/>
          <p:cNvSpPr>
            <a:spLocks noGrp="1" noChangeArrowheads="1"/>
          </p:cNvSpPr>
          <p:nvPr>
            <p:ph type="body" idx="1"/>
          </p:nvPr>
        </p:nvSpPr>
        <p:spPr>
          <a:xfrm>
            <a:off x="539750" y="2133600"/>
            <a:ext cx="8229600" cy="4525963"/>
          </a:xfrm>
        </p:spPr>
        <p:txBody>
          <a:bodyPr/>
          <a:lstStyle/>
          <a:p>
            <a:pPr algn="r" eaLnBrk="1" hangingPunct="1">
              <a:lnSpc>
                <a:spcPct val="90000"/>
              </a:lnSpc>
            </a:pPr>
            <a:r>
              <a:rPr lang="el-GR" sz="3400" b="1" smtClean="0">
                <a:effectLst>
                  <a:outerShdw blurRad="38100" dist="38100" dir="2700000" algn="tl">
                    <a:srgbClr val="C0C0C0"/>
                  </a:outerShdw>
                </a:effectLst>
              </a:rPr>
              <a:t>Ευαισθητοποίηση των δημοτών  </a:t>
            </a:r>
            <a:endParaRPr lang="el-GR" sz="3400" b="1" smtClean="0">
              <a:solidFill>
                <a:srgbClr val="000000"/>
              </a:solidFill>
              <a:effectLst>
                <a:outerShdw blurRad="38100" dist="38100" dir="2700000" algn="tl">
                  <a:srgbClr val="C0C0C0"/>
                </a:outerShdw>
              </a:effectLst>
            </a:endParaRPr>
          </a:p>
          <a:p>
            <a:pPr algn="r" eaLnBrk="1" hangingPunct="1">
              <a:lnSpc>
                <a:spcPct val="90000"/>
              </a:lnSpc>
            </a:pPr>
            <a:r>
              <a:rPr lang="el-GR" b="1" smtClean="0">
                <a:effectLst>
                  <a:outerShdw blurRad="38100" dist="38100" dir="2700000" algn="tl">
                    <a:srgbClr val="C0C0C0"/>
                  </a:outerShdw>
                </a:effectLst>
              </a:rPr>
              <a:t>Όσα νοικοκυριά συμμετέχουν να ενσωματώσουν στην καθημερινή τους ζωή τη </a:t>
            </a:r>
            <a:r>
              <a:rPr lang="el-GR" b="1" smtClean="0">
                <a:solidFill>
                  <a:srgbClr val="FF0000"/>
                </a:solidFill>
                <a:effectLst>
                  <a:outerShdw blurRad="38100" dist="38100" dir="2700000" algn="tl">
                    <a:srgbClr val="C0C0C0"/>
                  </a:outerShdw>
                </a:effectLst>
              </a:rPr>
              <a:t>Διαλογή στην Πηγή</a:t>
            </a:r>
            <a:r>
              <a:rPr lang="el-GR" b="1" smtClean="0">
                <a:effectLst>
                  <a:outerShdw blurRad="38100" dist="38100" dir="2700000" algn="tl">
                    <a:srgbClr val="C0C0C0"/>
                  </a:outerShdw>
                </a:effectLst>
              </a:rPr>
              <a:t> </a:t>
            </a:r>
          </a:p>
          <a:p>
            <a:pPr algn="r" eaLnBrk="1" hangingPunct="1">
              <a:lnSpc>
                <a:spcPct val="90000"/>
              </a:lnSpc>
            </a:pPr>
            <a:r>
              <a:rPr lang="el-GR" b="1" smtClean="0">
                <a:effectLst>
                  <a:outerShdw blurRad="38100" dist="38100" dir="2700000" algn="tl">
                    <a:srgbClr val="C0C0C0"/>
                  </a:outerShdw>
                </a:effectLst>
              </a:rPr>
              <a:t>Να αλλάξει την συμπεριφορά “not in my yard” (όχι στην αυλή μου) με την αποδοχή  ενεργής συμμετοχής στη λύση του προβλήματος των απορριμμάτων</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3"/>
          <p:cNvSpPr>
            <a:spLocks noGrp="1" noChangeArrowheads="1"/>
          </p:cNvSpPr>
          <p:nvPr>
            <p:ph type="title" idx="4294967295"/>
          </p:nvPr>
        </p:nvSpPr>
        <p:spPr/>
        <p:txBody>
          <a:bodyPr/>
          <a:lstStyle/>
          <a:p>
            <a:pPr algn="r" eaLnBrk="1" hangingPunct="1"/>
            <a:r>
              <a:rPr lang="el-GR" sz="4000" b="1" smtClean="0">
                <a:solidFill>
                  <a:schemeClr val="accent2"/>
                </a:solidFill>
                <a:effectLst>
                  <a:outerShdw blurRad="38100" dist="38100" dir="2700000" algn="tl">
                    <a:srgbClr val="C0C0C0"/>
                  </a:outerShdw>
                </a:effectLst>
              </a:rPr>
              <a:t>Στόχοι προγράμματος</a:t>
            </a:r>
            <a:endParaRPr lang="el-GR" sz="3600" b="1" smtClean="0">
              <a:solidFill>
                <a:schemeClr val="accent2"/>
              </a:solidFill>
              <a:effectLst>
                <a:outerShdw blurRad="38100" dist="38100" dir="2700000" algn="tl">
                  <a:srgbClr val="C0C0C0"/>
                </a:outerShdw>
              </a:effectLst>
            </a:endParaRPr>
          </a:p>
        </p:txBody>
      </p:sp>
      <p:sp>
        <p:nvSpPr>
          <p:cNvPr id="76804" name="Rectangle 4"/>
          <p:cNvSpPr>
            <a:spLocks noGrp="1" noChangeArrowheads="1"/>
          </p:cNvSpPr>
          <p:nvPr>
            <p:ph type="body" idx="4294967295"/>
          </p:nvPr>
        </p:nvSpPr>
        <p:spPr>
          <a:xfrm>
            <a:off x="468313" y="1628775"/>
            <a:ext cx="8229600" cy="4525963"/>
          </a:xfrm>
        </p:spPr>
        <p:txBody>
          <a:bodyPr/>
          <a:lstStyle/>
          <a:p>
            <a:pPr lvl="1" algn="ctr" eaLnBrk="1" hangingPunct="1">
              <a:lnSpc>
                <a:spcPct val="90000"/>
              </a:lnSpc>
              <a:buFontTx/>
              <a:buNone/>
            </a:pPr>
            <a:endParaRPr lang="el-GR" sz="2400" b="1" smtClean="0">
              <a:effectLst>
                <a:outerShdw blurRad="38100" dist="38100" dir="2700000" algn="tl">
                  <a:srgbClr val="C0C0C0"/>
                </a:outerShdw>
              </a:effectLst>
            </a:endParaRPr>
          </a:p>
          <a:p>
            <a:pPr lvl="1" algn="ctr" eaLnBrk="1" hangingPunct="1">
              <a:lnSpc>
                <a:spcPct val="90000"/>
              </a:lnSpc>
              <a:buFontTx/>
              <a:buChar char="•"/>
            </a:pPr>
            <a:r>
              <a:rPr lang="el-GR" sz="3200" b="1" smtClean="0">
                <a:effectLst>
                  <a:outerShdw blurRad="38100" dist="38100" dir="2700000" algn="tl">
                    <a:srgbClr val="C0C0C0"/>
                  </a:outerShdw>
                </a:effectLst>
              </a:rPr>
              <a:t>Να ενισχύσει και να υποστηρίξει την βασική αρχή της διαχείρισης των απορριμμάτων που είναι η </a:t>
            </a:r>
            <a:r>
              <a:rPr lang="el-GR" sz="3200" b="1" smtClean="0">
                <a:solidFill>
                  <a:srgbClr val="FF0000"/>
                </a:solidFill>
                <a:effectLst>
                  <a:outerShdw blurRad="38100" dist="38100" dir="2700000" algn="tl">
                    <a:srgbClr val="C0C0C0"/>
                  </a:outerShdw>
                </a:effectLst>
              </a:rPr>
              <a:t>Αρχή της εγγύτητας: </a:t>
            </a:r>
            <a:r>
              <a:rPr lang="el-GR" sz="3200" b="1" smtClean="0">
                <a:effectLst>
                  <a:outerShdw blurRad="38100" dist="38100" dir="2700000" algn="tl">
                    <a:srgbClr val="C0C0C0"/>
                  </a:outerShdw>
                </a:effectLst>
              </a:rPr>
              <a:t>που σημαίνει ότι δεν στέλνουμε μακριά ότι μπορούμε να επεξεργαστούμε δίπλα μας. </a:t>
            </a:r>
            <a:endParaRPr lang="en-US" sz="3200" b="1" smtClean="0">
              <a:effectLst>
                <a:outerShdw blurRad="38100" dist="38100" dir="2700000" algn="tl">
                  <a:srgbClr val="C0C0C0"/>
                </a:outerShdw>
              </a:effectLst>
            </a:endParaRPr>
          </a:p>
          <a:p>
            <a:pPr lvl="1" algn="ctr" eaLnBrk="1" hangingPunct="1">
              <a:lnSpc>
                <a:spcPct val="90000"/>
              </a:lnSpc>
              <a:buFontTx/>
              <a:buChar char="•"/>
            </a:pPr>
            <a:r>
              <a:rPr lang="el-GR" sz="3200" b="1" smtClean="0">
                <a:effectLst>
                  <a:outerShdw blurRad="38100" dist="38100" dir="2700000" algn="tl">
                    <a:srgbClr val="C0C0C0"/>
                  </a:outerShdw>
                </a:effectLst>
              </a:rPr>
              <a:t>Να εξοικειωθούν </a:t>
            </a:r>
            <a:r>
              <a:rPr lang="el-GR" sz="3200" b="1" smtClean="0">
                <a:solidFill>
                  <a:srgbClr val="FF0000"/>
                </a:solidFill>
                <a:effectLst>
                  <a:outerShdw blurRad="38100" dist="38100" dir="2700000" algn="tl">
                    <a:srgbClr val="C0C0C0"/>
                  </a:outerShdw>
                </a:effectLst>
              </a:rPr>
              <a:t>οι νέοι</a:t>
            </a:r>
            <a:r>
              <a:rPr lang="el-GR" sz="3200" b="1" smtClean="0">
                <a:effectLst>
                  <a:outerShdw blurRad="38100" dist="38100" dir="2700000" algn="tl">
                    <a:srgbClr val="C0C0C0"/>
                  </a:outerShdw>
                </a:effectLst>
              </a:rPr>
              <a:t> με την κομποστοποίηση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4_fondo_landscap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p:nvPr>
        </p:nvSpPr>
        <p:spPr>
          <a:xfrm>
            <a:off x="4284663" y="476250"/>
            <a:ext cx="4546600" cy="1143000"/>
          </a:xfrm>
        </p:spPr>
        <p:txBody>
          <a:bodyPr/>
          <a:lstStyle/>
          <a:p>
            <a:pPr eaLnBrk="1" hangingPunct="1">
              <a:defRPr/>
            </a:pPr>
            <a:r>
              <a:rPr lang="el-GR" sz="4000" b="1" dirty="0" smtClean="0">
                <a:solidFill>
                  <a:schemeClr val="accent2"/>
                </a:solidFill>
                <a:effectLst>
                  <a:outerShdw blurRad="38100" dist="38100" dir="2700000" algn="tl">
                    <a:srgbClr val="C0C0C0"/>
                  </a:outerShdw>
                </a:effectLst>
              </a:rPr>
              <a:t/>
            </a:r>
            <a:br>
              <a:rPr lang="el-GR" sz="4000" b="1" dirty="0" smtClean="0">
                <a:solidFill>
                  <a:schemeClr val="accent2"/>
                </a:solidFill>
                <a:effectLst>
                  <a:outerShdw blurRad="38100" dist="38100" dir="2700000" algn="tl">
                    <a:srgbClr val="C0C0C0"/>
                  </a:outerShdw>
                </a:effectLst>
              </a:rPr>
            </a:br>
            <a:r>
              <a:rPr lang="el-GR" sz="4000" b="1" dirty="0" smtClean="0">
                <a:solidFill>
                  <a:schemeClr val="accent2"/>
                </a:solidFill>
                <a:effectLst>
                  <a:outerShdw blurRad="38100" dist="38100" dir="2700000" algn="tl">
                    <a:srgbClr val="C0C0C0"/>
                  </a:outerShdw>
                </a:effectLst>
              </a:rPr>
              <a:t>Νομοθεσία </a:t>
            </a:r>
            <a:br>
              <a:rPr lang="el-GR" sz="4000" b="1" dirty="0" smtClean="0">
                <a:solidFill>
                  <a:schemeClr val="accent2"/>
                </a:solidFill>
                <a:effectLst>
                  <a:outerShdw blurRad="38100" dist="38100" dir="2700000" algn="tl">
                    <a:srgbClr val="C0C0C0"/>
                  </a:outerShdw>
                </a:effectLst>
              </a:rPr>
            </a:br>
            <a:endParaRPr lang="el-GR" sz="3600" b="1" dirty="0" smtClean="0">
              <a:solidFill>
                <a:schemeClr val="accent2"/>
              </a:solidFill>
              <a:effectLst>
                <a:outerShdw blurRad="38100" dist="38100" dir="2700000" algn="tl">
                  <a:srgbClr val="C0C0C0"/>
                </a:outerShdw>
              </a:effectLst>
            </a:endParaRPr>
          </a:p>
        </p:txBody>
      </p:sp>
      <p:sp>
        <p:nvSpPr>
          <p:cNvPr id="197636" name="Rectangle 4"/>
          <p:cNvSpPr>
            <a:spLocks noGrp="1" noChangeArrowheads="1"/>
          </p:cNvSpPr>
          <p:nvPr>
            <p:ph type="body" idx="1"/>
          </p:nvPr>
        </p:nvSpPr>
        <p:spPr>
          <a:xfrm>
            <a:off x="806450" y="2060575"/>
            <a:ext cx="8229600" cy="3949700"/>
          </a:xfrm>
        </p:spPr>
        <p:txBody>
          <a:bodyPr/>
          <a:lstStyle/>
          <a:p>
            <a:pPr marL="0" indent="0" algn="r" eaLnBrk="1" hangingPunct="1">
              <a:lnSpc>
                <a:spcPct val="90000"/>
              </a:lnSpc>
              <a:buFontTx/>
              <a:buNone/>
            </a:pPr>
            <a:r>
              <a:rPr lang="el-GR" sz="2800" b="1" smtClean="0"/>
              <a:t>Η Ευρωπαϊκή Επιτροπή έχει εκδώσει οδηγία (31/1999) όπου καθορίζει πως τα οργανικά στοιχεία των απορριμμάτων μας πρέπει να πηγαίνουν για κομποστοποίηση </a:t>
            </a:r>
          </a:p>
          <a:p>
            <a:pPr marL="0" indent="0" algn="r" eaLnBrk="1" hangingPunct="1">
              <a:lnSpc>
                <a:spcPct val="90000"/>
              </a:lnSpc>
              <a:buFontTx/>
              <a:buNone/>
            </a:pPr>
            <a:r>
              <a:rPr lang="el-GR" sz="2800" b="1" smtClean="0"/>
              <a:t>Η χώρα μας με Κοινή Υπουργική Απόφαση (ΚΥΑ 29407/3508/16-12-2002) εναρμονίστηκε με την κοινοτική οδηγία θέτοντας ως ποσοτικούς στόχους τη μείωση στα βιοαποικοδομήσιμα απόβλητα κατά 25%, 50% και 65%, σε σχέση με το 1995, μέχρι το 2010, το 2013 και το 2020 αντίστοιχα</a:t>
            </a:r>
          </a:p>
          <a:p>
            <a:pPr marL="0" indent="0" eaLnBrk="1" hangingPunct="1"/>
            <a:endParaRPr lang="el-GR" sz="24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3"/>
          <p:cNvSpPr>
            <a:spLocks noGrp="1" noChangeArrowheads="1"/>
          </p:cNvSpPr>
          <p:nvPr>
            <p:ph type="title" idx="4294967295"/>
          </p:nvPr>
        </p:nvSpPr>
        <p:spPr/>
        <p:txBody>
          <a:bodyPr/>
          <a:lstStyle/>
          <a:p>
            <a:pPr algn="r" eaLnBrk="1" hangingPunct="1"/>
            <a:r>
              <a:rPr lang="el-GR" sz="4000" b="1" smtClean="0">
                <a:solidFill>
                  <a:schemeClr val="accent2"/>
                </a:solidFill>
                <a:effectLst>
                  <a:outerShdw blurRad="38100" dist="38100" dir="2700000" algn="tl">
                    <a:srgbClr val="C0C0C0"/>
                  </a:outerShdw>
                </a:effectLst>
              </a:rPr>
              <a:t>Στόχοι προγράμματος</a:t>
            </a:r>
            <a:endParaRPr lang="el-GR" sz="3600" b="1" smtClean="0">
              <a:solidFill>
                <a:schemeClr val="accent2"/>
              </a:solidFill>
              <a:effectLst>
                <a:outerShdw blurRad="38100" dist="38100" dir="2700000" algn="tl">
                  <a:srgbClr val="C0C0C0"/>
                </a:outerShdw>
              </a:effectLst>
            </a:endParaRPr>
          </a:p>
        </p:txBody>
      </p:sp>
      <p:sp>
        <p:nvSpPr>
          <p:cNvPr id="75780" name="Rectangle 4"/>
          <p:cNvSpPr>
            <a:spLocks noGrp="1" noChangeArrowheads="1"/>
          </p:cNvSpPr>
          <p:nvPr>
            <p:ph type="body" idx="4294967295"/>
          </p:nvPr>
        </p:nvSpPr>
        <p:spPr>
          <a:xfrm>
            <a:off x="468313" y="1628775"/>
            <a:ext cx="8229600" cy="4525963"/>
          </a:xfrm>
        </p:spPr>
        <p:txBody>
          <a:bodyPr/>
          <a:lstStyle/>
          <a:p>
            <a:pPr algn="r" eaLnBrk="1" hangingPunct="1">
              <a:lnSpc>
                <a:spcPct val="90000"/>
              </a:lnSpc>
              <a:buFontTx/>
              <a:buNone/>
            </a:pPr>
            <a:r>
              <a:rPr lang="el-GR" sz="3400" b="1" smtClean="0">
                <a:solidFill>
                  <a:srgbClr val="FF0000"/>
                </a:solidFill>
                <a:effectLst>
                  <a:outerShdw blurRad="38100" dist="38100" dir="2700000" algn="tl">
                    <a:srgbClr val="C0C0C0"/>
                  </a:outerShdw>
                </a:effectLst>
              </a:rPr>
              <a:t>ΜΕΛΛΟΝΤΙΚΑ</a:t>
            </a:r>
          </a:p>
          <a:p>
            <a:pPr algn="ctr" eaLnBrk="1" hangingPunct="1">
              <a:lnSpc>
                <a:spcPct val="90000"/>
              </a:lnSpc>
            </a:pPr>
            <a:r>
              <a:rPr lang="el-GR" sz="3400" b="1" smtClean="0">
                <a:solidFill>
                  <a:srgbClr val="000000"/>
                </a:solidFill>
              </a:rPr>
              <a:t>Να δημιουργήσει κίνητρο στους δημότες να δεχτούν ένα σύστημα χρέωσης δημοτικών τελών με βάση το βάρος των απορριμμάτων τους που θα τους συμφέρει πολύ περισσότερο </a:t>
            </a:r>
            <a:endParaRPr lang="en-US" sz="3400" b="1" smtClean="0">
              <a:solidFill>
                <a:srgbClr val="000000"/>
              </a:solidFill>
            </a:endParaRPr>
          </a:p>
          <a:p>
            <a:pPr algn="ctr" eaLnBrk="1" hangingPunct="1">
              <a:lnSpc>
                <a:spcPct val="90000"/>
              </a:lnSpc>
              <a:buFontTx/>
              <a:buNone/>
            </a:pPr>
            <a:r>
              <a:rPr lang="el-GR" sz="4000" b="1" smtClean="0">
                <a:solidFill>
                  <a:srgbClr val="FF0000"/>
                </a:solidFill>
                <a:effectLst>
                  <a:outerShdw blurRad="38100" dist="38100" dir="2700000" algn="tl">
                    <a:srgbClr val="C0C0C0"/>
                  </a:outerShdw>
                </a:effectLst>
              </a:rPr>
              <a:t>«</a:t>
            </a:r>
            <a:r>
              <a:rPr lang="en-US" sz="4000" b="1" smtClean="0">
                <a:solidFill>
                  <a:srgbClr val="FF0000"/>
                </a:solidFill>
                <a:effectLst>
                  <a:outerShdw blurRad="38100" dist="38100" dir="2700000" algn="tl">
                    <a:srgbClr val="C0C0C0"/>
                  </a:outerShdw>
                </a:effectLst>
              </a:rPr>
              <a:t>Pay- As – You – Throw”</a:t>
            </a:r>
            <a:endParaRPr lang="el-GR" sz="4000" b="1" smtClean="0">
              <a:solidFill>
                <a:srgbClr val="FF0000"/>
              </a:solidFill>
              <a:effectLst>
                <a:outerShdw blurRad="38100" dist="38100" dir="2700000" algn="tl">
                  <a:srgbClr val="C0C0C0"/>
                </a:outerShdw>
              </a:effectLst>
            </a:endParaRPr>
          </a:p>
          <a:p>
            <a:pPr eaLnBrk="1" hangingPunct="1">
              <a:lnSpc>
                <a:spcPct val="90000"/>
              </a:lnSpc>
              <a:buFontTx/>
              <a:buNone/>
            </a:pPr>
            <a:endParaRPr lang="el-GR" sz="4000" b="1" smtClean="0">
              <a:solidFill>
                <a:srgbClr val="FF0000"/>
              </a:solidFill>
              <a:effectLst>
                <a:outerShdw blurRad="38100" dist="38100" dir="2700000" algn="tl">
                  <a:srgbClr val="C0C0C0"/>
                </a:outerShdw>
              </a:effectLst>
            </a:endParaRPr>
          </a:p>
          <a:p>
            <a:pPr>
              <a:lnSpc>
                <a:spcPct val="90000"/>
              </a:lnSpc>
            </a:pPr>
            <a:endParaRPr lang="el-GR" smtClean="0"/>
          </a:p>
          <a:p>
            <a:pPr eaLnBrk="1" hangingPunct="1">
              <a:lnSpc>
                <a:spcPct val="90000"/>
              </a:lnSpc>
            </a:pPr>
            <a:endParaRPr lang="el-GR"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3"/>
          <p:cNvSpPr>
            <a:spLocks noGrp="1" noChangeArrowheads="1"/>
          </p:cNvSpPr>
          <p:nvPr>
            <p:ph type="title"/>
          </p:nvPr>
        </p:nvSpPr>
        <p:spPr/>
        <p:txBody>
          <a:bodyPr/>
          <a:lstStyle/>
          <a:p>
            <a:pPr algn="r" eaLnBrk="1" hangingPunct="1"/>
            <a:r>
              <a:rPr lang="el-GR" sz="3200" b="1" smtClean="0">
                <a:solidFill>
                  <a:schemeClr val="accent2"/>
                </a:solidFill>
                <a:effectLst>
                  <a:outerShdw blurRad="38100" dist="38100" dir="2700000" algn="tl">
                    <a:srgbClr val="C0C0C0"/>
                  </a:outerShdw>
                </a:effectLst>
                <a:latin typeface="Verdana" pitchFamily="34" charset="0"/>
              </a:rPr>
              <a:t>Οργάνωση προγράμματος</a:t>
            </a:r>
            <a:br>
              <a:rPr lang="el-GR" sz="3200" b="1" smtClean="0">
                <a:solidFill>
                  <a:schemeClr val="accent2"/>
                </a:solidFill>
                <a:effectLst>
                  <a:outerShdw blurRad="38100" dist="38100" dir="2700000" algn="tl">
                    <a:srgbClr val="C0C0C0"/>
                  </a:outerShdw>
                </a:effectLst>
                <a:latin typeface="Verdana" pitchFamily="34" charset="0"/>
              </a:rPr>
            </a:br>
            <a:r>
              <a:rPr lang="el-GR" sz="3200" b="1" smtClean="0">
                <a:solidFill>
                  <a:schemeClr val="accent2"/>
                </a:solidFill>
                <a:effectLst>
                  <a:outerShdw blurRad="38100" dist="38100" dir="2700000" algn="tl">
                    <a:srgbClr val="C0C0C0"/>
                  </a:outerShdw>
                </a:effectLst>
                <a:latin typeface="Verdana" pitchFamily="34" charset="0"/>
              </a:rPr>
              <a:t> Οικιακής Κομποστοποίησης</a:t>
            </a:r>
          </a:p>
        </p:txBody>
      </p:sp>
      <p:sp>
        <p:nvSpPr>
          <p:cNvPr id="20484" name="Rectangle 4"/>
          <p:cNvSpPr>
            <a:spLocks noGrp="1" noChangeArrowheads="1"/>
          </p:cNvSpPr>
          <p:nvPr>
            <p:ph type="body" idx="1"/>
          </p:nvPr>
        </p:nvSpPr>
        <p:spPr>
          <a:xfrm>
            <a:off x="914400" y="1628775"/>
            <a:ext cx="8229600" cy="4525963"/>
          </a:xfrm>
        </p:spPr>
        <p:txBody>
          <a:bodyPr/>
          <a:lstStyle/>
          <a:p>
            <a:pPr eaLnBrk="1" hangingPunct="1">
              <a:lnSpc>
                <a:spcPct val="80000"/>
              </a:lnSpc>
            </a:pPr>
            <a:endParaRPr lang="el-GR" sz="2800" b="1" smtClean="0">
              <a:effectLst>
                <a:outerShdw blurRad="38100" dist="38100" dir="2700000" algn="tl">
                  <a:srgbClr val="C0C0C0"/>
                </a:outerShdw>
              </a:effectLst>
            </a:endParaRPr>
          </a:p>
          <a:p>
            <a:pPr eaLnBrk="1" hangingPunct="1">
              <a:lnSpc>
                <a:spcPct val="80000"/>
              </a:lnSpc>
            </a:pPr>
            <a:r>
              <a:rPr lang="el-GR" sz="2800" b="1" smtClean="0">
                <a:effectLst>
                  <a:outerShdw blurRad="38100" dist="38100" dir="2700000" algn="tl">
                    <a:srgbClr val="C0C0C0"/>
                  </a:outerShdw>
                </a:effectLst>
              </a:rPr>
              <a:t>Στην ιστοσελίδα του Δήμου θα αναρτηθούν οι προϋποθέσεις και τα κριτήρια ένταξης του προγράμματος</a:t>
            </a:r>
          </a:p>
          <a:p>
            <a:pPr eaLnBrk="1" hangingPunct="1">
              <a:lnSpc>
                <a:spcPct val="80000"/>
              </a:lnSpc>
            </a:pPr>
            <a:r>
              <a:rPr lang="el-GR" sz="2800" b="1" smtClean="0">
                <a:effectLst>
                  <a:outerShdw blurRad="38100" dist="38100" dir="2700000" algn="tl">
                    <a:srgbClr val="C0C0C0"/>
                  </a:outerShdw>
                </a:effectLst>
              </a:rPr>
              <a:t>Θα δημιουργηθεί «μητρώο εθελοντών και κομποστοποιητών»</a:t>
            </a:r>
          </a:p>
          <a:p>
            <a:pPr eaLnBrk="1" hangingPunct="1">
              <a:lnSpc>
                <a:spcPct val="80000"/>
              </a:lnSpc>
            </a:pPr>
            <a:r>
              <a:rPr lang="el-GR" sz="2800" b="1" smtClean="0">
                <a:effectLst>
                  <a:outerShdw blurRad="38100" dist="38100" dir="2700000" algn="tl">
                    <a:srgbClr val="C0C0C0"/>
                  </a:outerShdw>
                </a:effectLst>
              </a:rPr>
              <a:t>Θα μοιραστούν 150 κάδοι δωρεάν για τοποθέτηση σε οικίες που διαθέτουν χώμα (κήποι κ.τ.λ.)</a:t>
            </a:r>
          </a:p>
          <a:p>
            <a:pPr eaLnBrk="1" hangingPunct="1">
              <a:lnSpc>
                <a:spcPct val="80000"/>
              </a:lnSpc>
            </a:pPr>
            <a:r>
              <a:rPr lang="el-GR" sz="2800" b="1" smtClean="0">
                <a:effectLst>
                  <a:outerShdw blurRad="38100" dist="38100" dir="2700000" algn="tl">
                    <a:srgbClr val="C0C0C0"/>
                  </a:outerShdw>
                </a:effectLst>
              </a:rPr>
              <a:t>Δήλωση Αποδοχής Όρων Κάδου Κομποστοποίησης</a:t>
            </a:r>
          </a:p>
          <a:p>
            <a:pPr eaLnBrk="1" hangingPunct="1">
              <a:lnSpc>
                <a:spcPct val="80000"/>
              </a:lnSpc>
            </a:pPr>
            <a:endParaRPr lang="el-GR" sz="2800" b="1" smtClean="0">
              <a:effectLst>
                <a:outerShdw blurRad="38100" dist="38100" dir="2700000" algn="tl">
                  <a:srgbClr val="C0C0C0"/>
                </a:outerShdw>
              </a:effectLst>
            </a:endParaRPr>
          </a:p>
          <a:p>
            <a:pPr eaLnBrk="1" hangingPunct="1">
              <a:lnSpc>
                <a:spcPct val="80000"/>
              </a:lnSpc>
            </a:pPr>
            <a:endParaRPr lang="el-GR" sz="2800"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3"/>
          <p:cNvSpPr>
            <a:spLocks noGrp="1" noChangeArrowheads="1"/>
          </p:cNvSpPr>
          <p:nvPr>
            <p:ph type="title" idx="4294967295"/>
          </p:nvPr>
        </p:nvSpPr>
        <p:spPr/>
        <p:txBody>
          <a:bodyPr/>
          <a:lstStyle/>
          <a:p>
            <a:pPr algn="r" eaLnBrk="1" hangingPunct="1"/>
            <a:r>
              <a:rPr lang="el-GR" sz="4000" b="1" smtClean="0">
                <a:solidFill>
                  <a:schemeClr val="accent2"/>
                </a:solidFill>
                <a:effectLst>
                  <a:outerShdw blurRad="38100" dist="38100" dir="2700000" algn="tl">
                    <a:srgbClr val="C0C0C0"/>
                  </a:outerShdw>
                </a:effectLst>
              </a:rPr>
              <a:t/>
            </a:r>
            <a:br>
              <a:rPr lang="el-GR" sz="4000" b="1" smtClean="0">
                <a:solidFill>
                  <a:schemeClr val="accent2"/>
                </a:solidFill>
                <a:effectLst>
                  <a:outerShdw blurRad="38100" dist="38100" dir="2700000" algn="tl">
                    <a:srgbClr val="C0C0C0"/>
                  </a:outerShdw>
                </a:effectLst>
              </a:rPr>
            </a:br>
            <a:r>
              <a:rPr lang="el-GR" sz="4000" b="1" smtClean="0">
                <a:solidFill>
                  <a:schemeClr val="accent2"/>
                </a:solidFill>
                <a:effectLst>
                  <a:outerShdw blurRad="38100" dist="38100" dir="2700000" algn="tl">
                    <a:srgbClr val="C0C0C0"/>
                  </a:outerShdw>
                </a:effectLst>
              </a:rPr>
              <a:t>Υποστήριξη</a:t>
            </a:r>
            <a:br>
              <a:rPr lang="el-GR" sz="4000" b="1" smtClean="0">
                <a:solidFill>
                  <a:schemeClr val="accent2"/>
                </a:solidFill>
                <a:effectLst>
                  <a:outerShdw blurRad="38100" dist="38100" dir="2700000" algn="tl">
                    <a:srgbClr val="C0C0C0"/>
                  </a:outerShdw>
                </a:effectLst>
              </a:rPr>
            </a:br>
            <a:r>
              <a:rPr lang="el-GR" sz="4000" b="1" smtClean="0">
                <a:solidFill>
                  <a:schemeClr val="accent2"/>
                </a:solidFill>
                <a:effectLst>
                  <a:outerShdw blurRad="38100" dist="38100" dir="2700000" algn="tl">
                    <a:srgbClr val="C0C0C0"/>
                  </a:outerShdw>
                </a:effectLst>
              </a:rPr>
              <a:t> προγράμματος</a:t>
            </a:r>
            <a:r>
              <a:rPr lang="el-GR" sz="3600" b="1" smtClean="0">
                <a:solidFill>
                  <a:schemeClr val="accent2"/>
                </a:solidFill>
                <a:effectLst>
                  <a:outerShdw blurRad="38100" dist="38100" dir="2700000" algn="tl">
                    <a:srgbClr val="C0C0C0"/>
                  </a:outerShdw>
                </a:effectLst>
                <a:latin typeface="Verdana" pitchFamily="34" charset="0"/>
              </a:rPr>
              <a:t> </a:t>
            </a:r>
            <a:br>
              <a:rPr lang="el-GR" sz="3600" b="1" smtClean="0">
                <a:solidFill>
                  <a:schemeClr val="accent2"/>
                </a:solidFill>
                <a:effectLst>
                  <a:outerShdw blurRad="38100" dist="38100" dir="2700000" algn="tl">
                    <a:srgbClr val="C0C0C0"/>
                  </a:outerShdw>
                </a:effectLst>
                <a:latin typeface="Verdana" pitchFamily="34" charset="0"/>
              </a:rPr>
            </a:br>
            <a:endParaRPr lang="el-GR" sz="3600" b="1" smtClean="0">
              <a:solidFill>
                <a:schemeClr val="accent2"/>
              </a:solidFill>
              <a:effectLst>
                <a:outerShdw blurRad="38100" dist="38100" dir="2700000" algn="tl">
                  <a:srgbClr val="C0C0C0"/>
                </a:outerShdw>
              </a:effectLst>
              <a:latin typeface="Verdana" pitchFamily="34" charset="0"/>
            </a:endParaRPr>
          </a:p>
        </p:txBody>
      </p:sp>
      <p:sp>
        <p:nvSpPr>
          <p:cNvPr id="77828" name="Rectangle 4"/>
          <p:cNvSpPr>
            <a:spLocks noGrp="1" noChangeArrowheads="1"/>
          </p:cNvSpPr>
          <p:nvPr>
            <p:ph type="body" idx="4294967295"/>
          </p:nvPr>
        </p:nvSpPr>
        <p:spPr>
          <a:xfrm>
            <a:off x="914400" y="1628775"/>
            <a:ext cx="8229600" cy="4525963"/>
          </a:xfrm>
        </p:spPr>
        <p:txBody>
          <a:bodyPr/>
          <a:lstStyle/>
          <a:p>
            <a:pPr eaLnBrk="1" hangingPunct="1">
              <a:lnSpc>
                <a:spcPct val="80000"/>
              </a:lnSpc>
            </a:pPr>
            <a:endParaRPr lang="el-GR" sz="2800" b="1" smtClean="0">
              <a:effectLst>
                <a:outerShdw blurRad="38100" dist="38100" dir="2700000" algn="tl">
                  <a:srgbClr val="C0C0C0"/>
                </a:outerShdw>
              </a:effectLst>
            </a:endParaRPr>
          </a:p>
          <a:p>
            <a:pPr eaLnBrk="1" hangingPunct="1">
              <a:lnSpc>
                <a:spcPct val="80000"/>
              </a:lnSpc>
            </a:pPr>
            <a:r>
              <a:rPr lang="el-GR" b="1" smtClean="0">
                <a:effectLst>
                  <a:outerShdw blurRad="38100" dist="38100" dir="2700000" algn="tl">
                    <a:srgbClr val="C0C0C0"/>
                  </a:outerShdw>
                </a:effectLst>
              </a:rPr>
              <a:t>Το σημαντικότερο βήμα για την επιτυχία του προγράμματος</a:t>
            </a:r>
          </a:p>
          <a:p>
            <a:pPr eaLnBrk="1" hangingPunct="1">
              <a:lnSpc>
                <a:spcPct val="80000"/>
              </a:lnSpc>
            </a:pPr>
            <a:r>
              <a:rPr lang="el-GR" b="1" smtClean="0">
                <a:effectLst>
                  <a:outerShdw blurRad="38100" dist="38100" dir="2700000" algn="tl">
                    <a:srgbClr val="C0C0C0"/>
                  </a:outerShdw>
                </a:effectLst>
              </a:rPr>
              <a:t>Δημιουργία και εκπαίδευση μόνιμης ομάδας υποστήριξης των δημοτών και συμμετεχόντων</a:t>
            </a:r>
          </a:p>
          <a:p>
            <a:pPr eaLnBrk="1" hangingPunct="1">
              <a:lnSpc>
                <a:spcPct val="80000"/>
              </a:lnSpc>
            </a:pPr>
            <a:r>
              <a:rPr lang="el-GR" b="1" smtClean="0">
                <a:effectLst>
                  <a:outerShdw blurRad="38100" dist="38100" dir="2700000" algn="tl">
                    <a:srgbClr val="C0C0C0"/>
                  </a:outerShdw>
                </a:effectLst>
              </a:rPr>
              <a:t>Συνέχιση επικοινωνιακών δράσεων με τακτική ενημέρωση για τις επιδόσεις του προγράμματος</a:t>
            </a:r>
          </a:p>
          <a:p>
            <a:pPr eaLnBrk="1" hangingPunct="1">
              <a:lnSpc>
                <a:spcPct val="80000"/>
              </a:lnSpc>
            </a:pPr>
            <a:r>
              <a:rPr lang="el-GR" b="1" smtClean="0">
                <a:effectLst>
                  <a:outerShdw blurRad="38100" dist="38100" dir="2700000" algn="tl">
                    <a:srgbClr val="C0C0C0"/>
                  </a:outerShdw>
                </a:effectLst>
              </a:rPr>
              <a:t>Σταδιακή επέκταση του προγράμματος</a:t>
            </a:r>
          </a:p>
          <a:p>
            <a:pPr eaLnBrk="1" hangingPunct="1">
              <a:lnSpc>
                <a:spcPct val="80000"/>
              </a:lnSpc>
            </a:pPr>
            <a:endParaRPr lang="el-GR" sz="2800" b="1" smtClean="0">
              <a:effectLst>
                <a:outerShdw blurRad="38100" dist="38100" dir="2700000" algn="tl">
                  <a:srgbClr val="C0C0C0"/>
                </a:outerShdw>
              </a:effectLst>
            </a:endParaRPr>
          </a:p>
          <a:p>
            <a:pPr eaLnBrk="1" hangingPunct="1">
              <a:lnSpc>
                <a:spcPct val="80000"/>
              </a:lnSpc>
            </a:pPr>
            <a:endParaRPr lang="el-GR" sz="2800"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3"/>
          <p:cNvSpPr>
            <a:spLocks noGrp="1" noChangeArrowheads="1"/>
          </p:cNvSpPr>
          <p:nvPr>
            <p:ph type="title" idx="4294967295"/>
          </p:nvPr>
        </p:nvSpPr>
        <p:spPr/>
        <p:txBody>
          <a:bodyPr/>
          <a:lstStyle/>
          <a:p>
            <a:pPr algn="r" eaLnBrk="1" hangingPunct="1"/>
            <a:r>
              <a:rPr lang="el-GR" sz="4000" b="1" smtClean="0">
                <a:solidFill>
                  <a:schemeClr val="accent2"/>
                </a:solidFill>
                <a:effectLst>
                  <a:outerShdw blurRad="38100" dist="38100" dir="2700000" algn="tl">
                    <a:srgbClr val="C0C0C0"/>
                  </a:outerShdw>
                </a:effectLst>
              </a:rPr>
              <a:t>Μητρώο Εθελοντών Οικιακής Κομποστοποίησης</a:t>
            </a:r>
            <a:endParaRPr lang="el-GR" sz="3600" b="1" smtClean="0">
              <a:solidFill>
                <a:schemeClr val="accent2"/>
              </a:solidFill>
              <a:effectLst>
                <a:outerShdw blurRad="38100" dist="38100" dir="2700000" algn="tl">
                  <a:srgbClr val="C0C0C0"/>
                </a:outerShdw>
              </a:effectLst>
            </a:endParaRPr>
          </a:p>
        </p:txBody>
      </p:sp>
      <p:sp>
        <p:nvSpPr>
          <p:cNvPr id="68612" name="Rectangle 4"/>
          <p:cNvSpPr>
            <a:spLocks noGrp="1" noChangeArrowheads="1"/>
          </p:cNvSpPr>
          <p:nvPr>
            <p:ph type="body" idx="4294967295"/>
          </p:nvPr>
        </p:nvSpPr>
        <p:spPr>
          <a:xfrm>
            <a:off x="879475" y="2503488"/>
            <a:ext cx="8229600" cy="4525962"/>
          </a:xfrm>
        </p:spPr>
        <p:txBody>
          <a:bodyPr/>
          <a:lstStyle/>
          <a:p>
            <a:pPr eaLnBrk="1" hangingPunct="1"/>
            <a:r>
              <a:rPr lang="el-GR" b="1" smtClean="0">
                <a:effectLst>
                  <a:outerShdw blurRad="38100" dist="38100" dir="2700000" algn="tl">
                    <a:srgbClr val="C0C0C0"/>
                  </a:outerShdw>
                </a:effectLst>
              </a:rPr>
              <a:t>Να παρακινήσουν και να ενημερώσουν άλλους δημότες για τα ατομικά και κοινωνικά οφέλη της οικιακής κομποστοποίησης</a:t>
            </a:r>
          </a:p>
          <a:p>
            <a:pPr eaLnBrk="1" hangingPunct="1"/>
            <a:r>
              <a:rPr lang="el-GR" b="1" smtClean="0">
                <a:effectLst>
                  <a:outerShdw blurRad="38100" dist="38100" dir="2700000" algn="tl">
                    <a:srgbClr val="C0C0C0"/>
                  </a:outerShdw>
                </a:effectLst>
              </a:rPr>
              <a:t>Να δίνουν συμβουλές σχετικά με τις μεθόδους και τα εργαλεία </a:t>
            </a:r>
          </a:p>
          <a:p>
            <a:pPr eaLnBrk="1" hangingPunct="1"/>
            <a:r>
              <a:rPr lang="el-GR" b="1" smtClean="0">
                <a:effectLst>
                  <a:outerShdw blurRad="38100" dist="38100" dir="2700000" algn="tl">
                    <a:srgbClr val="C0C0C0"/>
                  </a:outerShdw>
                </a:effectLst>
              </a:rPr>
              <a:t>Να εκπαιδεύσουν τους επόμενους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p:cNvSpPr>
            <a:spLocks noGrp="1" noChangeArrowheads="1"/>
          </p:cNvSpPr>
          <p:nvPr>
            <p:ph type="body" idx="1"/>
          </p:nvPr>
        </p:nvSpPr>
        <p:spPr>
          <a:xfrm>
            <a:off x="468313" y="1628775"/>
            <a:ext cx="8229600" cy="4525963"/>
          </a:xfrm>
        </p:spPr>
        <p:txBody>
          <a:bodyPr/>
          <a:lstStyle/>
          <a:p>
            <a:pPr marL="0" indent="0" algn="r" eaLnBrk="1" hangingPunct="1">
              <a:buFontTx/>
              <a:buNone/>
            </a:pPr>
            <a:endParaRPr lang="el-GR" sz="3600" b="1" smtClean="0">
              <a:effectLst>
                <a:outerShdw blurRad="38100" dist="38100" dir="2700000" algn="tl">
                  <a:srgbClr val="C0C0C0"/>
                </a:outerShdw>
              </a:effectLst>
            </a:endParaRPr>
          </a:p>
          <a:p>
            <a:pPr marL="0" indent="0" algn="r" eaLnBrk="1" hangingPunct="1">
              <a:buFontTx/>
              <a:buNone/>
            </a:pPr>
            <a:r>
              <a:rPr lang="el-GR" sz="3600" b="1" smtClean="0">
                <a:solidFill>
                  <a:schemeClr val="accent2"/>
                </a:solidFill>
                <a:effectLst>
                  <a:outerShdw blurRad="38100" dist="38100" dir="2700000" algn="tl">
                    <a:srgbClr val="C0C0C0"/>
                  </a:outerShdw>
                </a:effectLst>
              </a:rPr>
              <a:t>ΟΙΚΙΑΚΗ ΚΟΜΠΟΣΤΟΠΟΙΗΣΗ </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ΒΗΜΑ- ΒΗΜΑ</a:t>
            </a:r>
            <a:br>
              <a:rPr lang="el-GR" sz="3600" b="1" smtClean="0">
                <a:solidFill>
                  <a:schemeClr val="accent2"/>
                </a:solidFill>
                <a:effectLst>
                  <a:outerShdw blurRad="38100" dist="38100" dir="2700000" algn="tl">
                    <a:srgbClr val="C0C0C0"/>
                  </a:outerShdw>
                </a:effectLst>
              </a:rPr>
            </a:br>
            <a:endParaRPr lang="el-GR" sz="3600" b="1" smtClean="0">
              <a:solidFill>
                <a:schemeClr val="accent2"/>
              </a:solidFill>
              <a:effectLst>
                <a:outerShdw blurRad="38100" dist="38100" dir="2700000" algn="tl">
                  <a:srgbClr val="C0C0C0"/>
                </a:outerShdw>
              </a:effectLst>
            </a:endParaRPr>
          </a:p>
          <a:p>
            <a:pPr marL="0" indent="0" algn="ctr" eaLnBrk="1" hangingPunct="1">
              <a:buFontTx/>
              <a:buNone/>
            </a:pPr>
            <a:endParaRPr lang="el-GR" b="1" smtClean="0"/>
          </a:p>
        </p:txBody>
      </p:sp>
      <p:pic>
        <p:nvPicPr>
          <p:cNvPr id="30724"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573463"/>
            <a:ext cx="23812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6"/>
          <p:cNvSpPr>
            <a:spLocks noGrp="1" noChangeArrowheads="1"/>
          </p:cNvSpPr>
          <p:nvPr>
            <p:ph type="title"/>
          </p:nvPr>
        </p:nvSpPr>
        <p:spPr/>
        <p:txBody>
          <a:bodyPr/>
          <a:lstStyle/>
          <a:p>
            <a:pPr algn="r" eaLnBrk="1" hangingPunct="1"/>
            <a:r>
              <a:rPr lang="el-GR" b="1" smtClean="0">
                <a:solidFill>
                  <a:schemeClr val="accent2"/>
                </a:solidFill>
                <a:effectLst>
                  <a:outerShdw blurRad="38100" dist="38100" dir="2700000" algn="tl">
                    <a:srgbClr val="C0C0C0"/>
                  </a:outerShdw>
                </a:effectLst>
              </a:rPr>
              <a:t>Κομποστοποιητής</a:t>
            </a:r>
          </a:p>
        </p:txBody>
      </p:sp>
      <p:sp>
        <p:nvSpPr>
          <p:cNvPr id="82951" name="Rectangle 7"/>
          <p:cNvSpPr>
            <a:spLocks noGrp="1" noChangeArrowheads="1"/>
          </p:cNvSpPr>
          <p:nvPr>
            <p:ph type="body" idx="1"/>
          </p:nvPr>
        </p:nvSpPr>
        <p:spPr>
          <a:xfrm>
            <a:off x="4572000" y="1341438"/>
            <a:ext cx="4268788" cy="5111750"/>
          </a:xfrm>
        </p:spPr>
        <p:txBody>
          <a:bodyPr/>
          <a:lstStyle/>
          <a:p>
            <a:pPr marL="0" indent="0" algn="r" eaLnBrk="1" hangingPunct="1">
              <a:lnSpc>
                <a:spcPct val="80000"/>
              </a:lnSpc>
              <a:buFontTx/>
              <a:buNone/>
            </a:pPr>
            <a:r>
              <a:rPr lang="el-GR" sz="2400" b="1" smtClean="0">
                <a:effectLst>
                  <a:outerShdw blurRad="38100" dist="38100" dir="2700000" algn="tl">
                    <a:srgbClr val="C0C0C0"/>
                  </a:outerShdw>
                </a:effectLst>
              </a:rPr>
              <a:t>Η οικιακή κομποστοποίηση επιτυγχάνεται με τη βοήθεια ενός κομποστοποιητή</a:t>
            </a:r>
          </a:p>
          <a:p>
            <a:pPr marL="0" indent="0" algn="r" eaLnBrk="1" hangingPunct="1">
              <a:lnSpc>
                <a:spcPct val="80000"/>
              </a:lnSpc>
              <a:buFontTx/>
              <a:buNone/>
            </a:pPr>
            <a:r>
              <a:rPr lang="el-GR" sz="2400" b="1" smtClean="0"/>
              <a:t/>
            </a:r>
            <a:br>
              <a:rPr lang="el-GR" sz="2400" b="1" smtClean="0"/>
            </a:br>
            <a:endParaRPr lang="el-GR" sz="2400" b="1" smtClean="0"/>
          </a:p>
          <a:p>
            <a:pPr marL="0" indent="0" algn="r" eaLnBrk="1" hangingPunct="1">
              <a:lnSpc>
                <a:spcPct val="80000"/>
              </a:lnSpc>
              <a:buFontTx/>
              <a:buNone/>
            </a:pPr>
            <a:r>
              <a:rPr lang="el-GR" sz="2400" b="1" smtClean="0">
                <a:effectLst>
                  <a:outerShdw blurRad="38100" dist="38100" dir="2700000" algn="tl">
                    <a:srgbClr val="C0C0C0"/>
                  </a:outerShdw>
                </a:effectLst>
              </a:rPr>
              <a:t>Κομποστοποιητής είναι πρακτικά ένας κάδος (πλαστικός, ξύλινος ή μεταλλικός) στον οποίο τοποθετούνται οργανικά απόβλητα μαζί με άλλα υλικά ανά στρώσεις προκειμένου να μετατραπούν αυτά σε χρήσιμο για το χώμα λίπασμα </a:t>
            </a:r>
          </a:p>
          <a:p>
            <a:pPr marL="0" indent="0" eaLnBrk="1" hangingPunct="1">
              <a:lnSpc>
                <a:spcPct val="80000"/>
              </a:lnSpc>
            </a:pPr>
            <a:endParaRPr lang="el-GR" sz="2800" b="1" smtClean="0">
              <a:effectLst>
                <a:outerShdw blurRad="38100" dist="38100" dir="2700000" algn="tl">
                  <a:srgbClr val="C0C0C0"/>
                </a:outerShdw>
              </a:effectLst>
            </a:endParaRPr>
          </a:p>
        </p:txBody>
      </p:sp>
      <p:pic>
        <p:nvPicPr>
          <p:cNvPr id="31749" name="Εικόνα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2924175"/>
            <a:ext cx="2600325"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684213" y="188913"/>
            <a:ext cx="8229600" cy="1143000"/>
          </a:xfrm>
        </p:spPr>
        <p:txBody>
          <a:bodyPr/>
          <a:lstStyle/>
          <a:p>
            <a:pPr algn="r" eaLnBrk="1" hangingPunct="1">
              <a:defRPr/>
            </a:pPr>
            <a:r>
              <a:rPr lang="el-GR" sz="4000" dirty="0" smtClean="0"/>
              <a:t/>
            </a:r>
            <a:br>
              <a:rPr lang="el-GR" sz="4000" dirty="0" smtClean="0"/>
            </a:br>
            <a:r>
              <a:rPr lang="el-GR" sz="4000" b="1" dirty="0" smtClean="0">
                <a:solidFill>
                  <a:schemeClr val="accent2"/>
                </a:solidFill>
                <a:effectLst>
                  <a:outerShdw blurRad="38100" dist="38100" dir="2700000" algn="tl">
                    <a:srgbClr val="000000">
                      <a:alpha val="43137"/>
                    </a:srgbClr>
                  </a:outerShdw>
                </a:effectLst>
              </a:rPr>
              <a:t>Τι υλικά μπορούμε να </a:t>
            </a:r>
            <a:r>
              <a:rPr lang="el-GR" sz="4000" b="1" dirty="0" err="1" smtClean="0">
                <a:solidFill>
                  <a:schemeClr val="accent2"/>
                </a:solidFill>
                <a:effectLst>
                  <a:outerShdw blurRad="38100" dist="38100" dir="2700000" algn="tl">
                    <a:srgbClr val="000000">
                      <a:alpha val="43137"/>
                    </a:srgbClr>
                  </a:outerShdw>
                </a:effectLst>
              </a:rPr>
              <a:t>κομποστοποιήσουμε</a:t>
            </a:r>
            <a:r>
              <a:rPr lang="el-GR" sz="4000" b="1" dirty="0" smtClean="0">
                <a:solidFill>
                  <a:schemeClr val="accent2"/>
                </a:solidFill>
                <a:effectLst>
                  <a:outerShdw blurRad="38100" dist="38100" dir="2700000" algn="tl">
                    <a:srgbClr val="000000">
                      <a:alpha val="43137"/>
                    </a:srgbClr>
                  </a:outerShdw>
                </a:effectLst>
              </a:rPr>
              <a:t> </a:t>
            </a:r>
            <a:r>
              <a:rPr lang="el-GR" sz="4000" b="1" dirty="0" smtClean="0">
                <a:effectLst>
                  <a:outerShdw blurRad="38100" dist="38100" dir="2700000" algn="tl">
                    <a:srgbClr val="C0C0C0"/>
                  </a:outerShdw>
                </a:effectLst>
              </a:rPr>
              <a:t/>
            </a:r>
            <a:br>
              <a:rPr lang="el-GR" sz="4000" b="1" dirty="0" smtClean="0">
                <a:effectLst>
                  <a:outerShdw blurRad="38100" dist="38100" dir="2700000" algn="tl">
                    <a:srgbClr val="C0C0C0"/>
                  </a:outerShdw>
                </a:effectLst>
              </a:rPr>
            </a:br>
            <a:endParaRPr lang="el-GR" sz="3600" b="1" dirty="0" smtClean="0">
              <a:solidFill>
                <a:schemeClr val="accent2"/>
              </a:solidFill>
              <a:effectLst>
                <a:outerShdw blurRad="38100" dist="38100" dir="2700000" algn="tl">
                  <a:srgbClr val="C0C0C0"/>
                </a:outerShdw>
              </a:effectLst>
            </a:endParaRPr>
          </a:p>
        </p:txBody>
      </p:sp>
      <p:sp>
        <p:nvSpPr>
          <p:cNvPr id="189444" name="Rectangle 4"/>
          <p:cNvSpPr>
            <a:spLocks noGrp="1" noChangeArrowheads="1"/>
          </p:cNvSpPr>
          <p:nvPr>
            <p:ph type="body" idx="4294967295"/>
          </p:nvPr>
        </p:nvSpPr>
        <p:spPr>
          <a:xfrm>
            <a:off x="457200" y="2071688"/>
            <a:ext cx="8229600" cy="4525962"/>
          </a:xfrm>
        </p:spPr>
        <p:txBody>
          <a:bodyPr/>
          <a:lstStyle/>
          <a:p>
            <a:pPr marL="0" indent="0" algn="r" eaLnBrk="1" hangingPunct="1">
              <a:lnSpc>
                <a:spcPct val="80000"/>
              </a:lnSpc>
              <a:buFontTx/>
              <a:buNone/>
            </a:pPr>
            <a:r>
              <a:rPr lang="el-GR" sz="2800" smtClean="0"/>
              <a:t/>
            </a:r>
            <a:br>
              <a:rPr lang="el-GR" sz="2800" smtClean="0"/>
            </a:br>
            <a:r>
              <a:rPr lang="el-GR" sz="2800" b="1" smtClean="0">
                <a:effectLst>
                  <a:outerShdw blurRad="38100" dist="38100" dir="2700000" algn="tl">
                    <a:srgbClr val="C0C0C0"/>
                  </a:outerShdw>
                </a:effectLst>
              </a:rPr>
              <a:t>Φλούδες από φρούτα, κοτσάνια, υπολείμματα φρούτων, λαχανικών ή χορταρικών</a:t>
            </a:r>
            <a:br>
              <a:rPr lang="el-GR" sz="2800" b="1" smtClean="0">
                <a:effectLst>
                  <a:outerShdw blurRad="38100" dist="38100" dir="2700000" algn="tl">
                    <a:srgbClr val="C0C0C0"/>
                  </a:outerShdw>
                </a:effectLst>
              </a:rPr>
            </a:br>
            <a:r>
              <a:rPr lang="el-GR" sz="2800" b="1" smtClean="0">
                <a:effectLst>
                  <a:outerShdw blurRad="38100" dist="38100" dir="2700000" algn="tl">
                    <a:srgbClr val="C0C0C0"/>
                  </a:outerShdw>
                </a:effectLst>
              </a:rPr>
              <a:t>Υπολείμματα από σαλάτες, αφού πρώτα έχουμε αφαιρέσει λάδια και ζουμιά</a:t>
            </a:r>
            <a:br>
              <a:rPr lang="el-GR" sz="2800" b="1" smtClean="0">
                <a:effectLst>
                  <a:outerShdw blurRad="38100" dist="38100" dir="2700000" algn="tl">
                    <a:srgbClr val="C0C0C0"/>
                  </a:outerShdw>
                </a:effectLst>
              </a:rPr>
            </a:br>
            <a:r>
              <a:rPr lang="el-GR" sz="2800" b="1" smtClean="0">
                <a:effectLst>
                  <a:outerShdw blurRad="38100" dist="38100" dir="2700000" algn="tl">
                    <a:srgbClr val="C0C0C0"/>
                  </a:outerShdw>
                </a:effectLst>
              </a:rPr>
              <a:t>Οργανικά λιπάσματα όπως κοπριές (από αγελάδες, άλογα, κότες ή κουνέλια) και καστανόχωμα</a:t>
            </a:r>
            <a:br>
              <a:rPr lang="el-GR" sz="2800" b="1" smtClean="0">
                <a:effectLst>
                  <a:outerShdw blurRad="38100" dist="38100" dir="2700000" algn="tl">
                    <a:srgbClr val="C0C0C0"/>
                  </a:outerShdw>
                </a:effectLst>
              </a:rPr>
            </a:br>
            <a:r>
              <a:rPr lang="el-GR" sz="2800" b="1" smtClean="0">
                <a:effectLst>
                  <a:outerShdw blurRad="38100" dist="38100" dir="2700000" algn="tl">
                    <a:srgbClr val="C0C0C0"/>
                  </a:outerShdw>
                </a:effectLst>
              </a:rPr>
              <a:t>Στάχτη από τζάκι, τσόφλια αυγών, πριονίδι, υπολείμματα βοτάνων και καφέ </a:t>
            </a:r>
          </a:p>
          <a:p>
            <a:pPr marL="0" indent="0" algn="r" eaLnBrk="1" hangingPunct="1">
              <a:lnSpc>
                <a:spcPct val="80000"/>
              </a:lnSpc>
              <a:buFontTx/>
              <a:buNone/>
            </a:pPr>
            <a:r>
              <a:rPr lang="el-GR" sz="2800" b="1" smtClean="0">
                <a:effectLst>
                  <a:outerShdw blurRad="38100" dist="38100" dir="2700000" algn="tl">
                    <a:srgbClr val="C0C0C0"/>
                  </a:outerShdw>
                </a:effectLst>
              </a:rPr>
              <a:t>Χαρτιά κουζίνας (ρολό κουζίνας, χαρτοπετσέτες, μαλακές χάρτινες σακούλες)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idx="4294967295"/>
          </p:nvPr>
        </p:nvSpPr>
        <p:spPr>
          <a:xfrm>
            <a:off x="879475" y="274638"/>
            <a:ext cx="8229600" cy="1143000"/>
          </a:xfrm>
        </p:spPr>
        <p:txBody>
          <a:bodyPr/>
          <a:lstStyle/>
          <a:p>
            <a:pPr algn="r" eaLnBrk="1" hangingPunct="1">
              <a:defRPr/>
            </a:pPr>
            <a:r>
              <a:rPr lang="el-GR" sz="4000" dirty="0" smtClean="0">
                <a:solidFill>
                  <a:schemeClr val="accent2"/>
                </a:solidFill>
              </a:rPr>
              <a:t/>
            </a:r>
            <a:br>
              <a:rPr lang="el-GR" sz="4000" dirty="0" smtClean="0">
                <a:solidFill>
                  <a:schemeClr val="accent2"/>
                </a:solidFill>
              </a:rPr>
            </a:br>
            <a:r>
              <a:rPr lang="el-GR" sz="4000" dirty="0" smtClean="0">
                <a:solidFill>
                  <a:schemeClr val="accent2"/>
                </a:solidFill>
              </a:rPr>
              <a:t/>
            </a:r>
            <a:br>
              <a:rPr lang="el-GR" sz="4000" dirty="0" smtClean="0">
                <a:solidFill>
                  <a:schemeClr val="accent2"/>
                </a:solidFill>
              </a:rPr>
            </a:br>
            <a:r>
              <a:rPr lang="el-GR" sz="4000" b="1" dirty="0" smtClean="0">
                <a:solidFill>
                  <a:schemeClr val="accent2"/>
                </a:solidFill>
                <a:effectLst>
                  <a:outerShdw blurRad="38100" dist="38100" dir="2700000" algn="tl">
                    <a:srgbClr val="000000">
                      <a:alpha val="43137"/>
                    </a:srgbClr>
                  </a:outerShdw>
                </a:effectLst>
              </a:rPr>
              <a:t>Τι υλικά δεν μπορούμε να </a:t>
            </a:r>
            <a:r>
              <a:rPr lang="el-GR" sz="4000" b="1" dirty="0" err="1" smtClean="0">
                <a:solidFill>
                  <a:schemeClr val="accent2"/>
                </a:solidFill>
                <a:effectLst>
                  <a:outerShdw blurRad="38100" dist="38100" dir="2700000" algn="tl">
                    <a:srgbClr val="000000">
                      <a:alpha val="43137"/>
                    </a:srgbClr>
                  </a:outerShdw>
                </a:effectLst>
              </a:rPr>
              <a:t>κομποστοποιήσουμε</a:t>
            </a:r>
            <a:r>
              <a:rPr lang="el-GR" sz="4000" b="1" dirty="0" smtClean="0">
                <a:solidFill>
                  <a:schemeClr val="accent2"/>
                </a:solidFill>
                <a:effectLst>
                  <a:outerShdw blurRad="38100" dist="38100" dir="2700000" algn="tl">
                    <a:srgbClr val="000000">
                      <a:alpha val="43137"/>
                    </a:srgbClr>
                  </a:outerShdw>
                </a:effectLst>
              </a:rPr>
              <a:t>:</a:t>
            </a:r>
            <a:br>
              <a:rPr lang="el-GR" sz="4000" b="1" dirty="0" smtClean="0">
                <a:solidFill>
                  <a:schemeClr val="accent2"/>
                </a:solidFill>
                <a:effectLst>
                  <a:outerShdw blurRad="38100" dist="38100" dir="2700000" algn="tl">
                    <a:srgbClr val="000000">
                      <a:alpha val="43137"/>
                    </a:srgbClr>
                  </a:outerShdw>
                </a:effectLst>
              </a:rPr>
            </a:br>
            <a:r>
              <a:rPr lang="el-GR" sz="4000" b="1" dirty="0" smtClean="0">
                <a:effectLst>
                  <a:outerShdw blurRad="38100" dist="38100" dir="2700000" algn="tl">
                    <a:srgbClr val="000000">
                      <a:alpha val="43137"/>
                    </a:srgbClr>
                  </a:outerShdw>
                </a:effectLst>
              </a:rPr>
              <a:t/>
            </a:r>
            <a:br>
              <a:rPr lang="el-GR" sz="4000" b="1" dirty="0" smtClean="0">
                <a:effectLst>
                  <a:outerShdw blurRad="38100" dist="38100" dir="2700000" algn="tl">
                    <a:srgbClr val="000000">
                      <a:alpha val="43137"/>
                    </a:srgbClr>
                  </a:outerShdw>
                </a:effectLst>
              </a:rPr>
            </a:br>
            <a:endParaRPr lang="el-GR" sz="3600" b="1" dirty="0" smtClean="0">
              <a:solidFill>
                <a:schemeClr val="accent2"/>
              </a:solidFill>
              <a:effectLst>
                <a:outerShdw blurRad="38100" dist="38100" dir="2700000" algn="tl">
                  <a:srgbClr val="000000">
                    <a:alpha val="43137"/>
                  </a:srgbClr>
                </a:outerShdw>
              </a:effectLst>
            </a:endParaRPr>
          </a:p>
        </p:txBody>
      </p:sp>
      <p:sp>
        <p:nvSpPr>
          <p:cNvPr id="191492" name="Rectangle 4"/>
          <p:cNvSpPr>
            <a:spLocks noGrp="1" noChangeArrowheads="1"/>
          </p:cNvSpPr>
          <p:nvPr>
            <p:ph type="body" idx="4294967295"/>
          </p:nvPr>
        </p:nvSpPr>
        <p:spPr>
          <a:xfrm>
            <a:off x="611188" y="2492375"/>
            <a:ext cx="8229600" cy="3994150"/>
          </a:xfrm>
        </p:spPr>
        <p:txBody>
          <a:bodyPr/>
          <a:lstStyle/>
          <a:p>
            <a:pPr marL="0" indent="0" algn="ctr" eaLnBrk="1" hangingPunct="1">
              <a:lnSpc>
                <a:spcPct val="90000"/>
              </a:lnSpc>
              <a:buFontTx/>
              <a:buNone/>
            </a:pPr>
            <a:r>
              <a:rPr lang="el-GR" sz="2800" b="1" smtClean="0">
                <a:effectLst>
                  <a:outerShdw blurRad="38100" dist="38100" dir="2700000" algn="tl">
                    <a:srgbClr val="C0C0C0"/>
                  </a:outerShdw>
                </a:effectLst>
              </a:rPr>
              <a:t>Πέτρες, πλαστικό, γυαλί, μέταλλα κ.τ.λ</a:t>
            </a:r>
          </a:p>
          <a:p>
            <a:pPr marL="0" indent="0" algn="ctr" eaLnBrk="1" hangingPunct="1">
              <a:lnSpc>
                <a:spcPct val="90000"/>
              </a:lnSpc>
              <a:buFontTx/>
              <a:buNone/>
            </a:pPr>
            <a:r>
              <a:rPr lang="el-GR" sz="2800" b="1" smtClean="0">
                <a:effectLst>
                  <a:outerShdw blurRad="38100" dist="38100" dir="2700000" algn="tl">
                    <a:srgbClr val="C0C0C0"/>
                  </a:outerShdw>
                </a:effectLst>
              </a:rPr>
              <a:t>Κόκκαλα, κρέας, ψάρια, γαλακτοκομικά</a:t>
            </a:r>
          </a:p>
          <a:p>
            <a:pPr marL="0" indent="0" algn="ctr" eaLnBrk="1" hangingPunct="1">
              <a:lnSpc>
                <a:spcPct val="90000"/>
              </a:lnSpc>
              <a:buFontTx/>
              <a:buNone/>
            </a:pPr>
            <a:r>
              <a:rPr lang="el-GR" sz="2800" b="1" smtClean="0">
                <a:effectLst>
                  <a:outerShdw blurRad="38100" dist="38100" dir="2700000" algn="tl">
                    <a:srgbClr val="C0C0C0"/>
                  </a:outerShdw>
                </a:effectLst>
              </a:rPr>
              <a:t>Υπολείμματα μαγειρευμένων φαγητών</a:t>
            </a:r>
          </a:p>
          <a:p>
            <a:pPr marL="0" indent="0" algn="ctr" eaLnBrk="1" hangingPunct="1">
              <a:lnSpc>
                <a:spcPct val="90000"/>
              </a:lnSpc>
              <a:buFontTx/>
              <a:buNone/>
            </a:pPr>
            <a:r>
              <a:rPr lang="el-GR" sz="2800" b="1" smtClean="0">
                <a:effectLst>
                  <a:outerShdw blurRad="38100" dist="38100" dir="2700000" algn="tl">
                    <a:srgbClr val="C0C0C0"/>
                  </a:outerShdw>
                </a:effectLst>
              </a:rPr>
              <a:t>Λίπη, λάδια</a:t>
            </a:r>
          </a:p>
          <a:p>
            <a:pPr marL="0" indent="0" algn="ctr" eaLnBrk="1" hangingPunct="1">
              <a:lnSpc>
                <a:spcPct val="90000"/>
              </a:lnSpc>
              <a:buFontTx/>
              <a:buNone/>
            </a:pPr>
            <a:r>
              <a:rPr lang="el-GR" sz="2800" b="1" smtClean="0">
                <a:effectLst>
                  <a:outerShdw blurRad="38100" dist="38100" dir="2700000" algn="tl">
                    <a:srgbClr val="C0C0C0"/>
                  </a:outerShdw>
                </a:effectLst>
              </a:rPr>
              <a:t>Στελέχη άρρωστων φυτών</a:t>
            </a:r>
          </a:p>
          <a:p>
            <a:pPr marL="0" indent="0" algn="ctr" eaLnBrk="1" hangingPunct="1">
              <a:lnSpc>
                <a:spcPct val="90000"/>
              </a:lnSpc>
              <a:buFontTx/>
              <a:buNone/>
            </a:pPr>
            <a:r>
              <a:rPr lang="el-GR" sz="2800" b="1" smtClean="0">
                <a:effectLst>
                  <a:outerShdw blurRad="38100" dist="38100" dir="2700000" algn="tl">
                    <a:srgbClr val="C0C0C0"/>
                  </a:outerShdw>
                </a:effectLst>
              </a:rPr>
              <a:t>Στάχτη από κάρβουνα</a:t>
            </a:r>
          </a:p>
          <a:p>
            <a:pPr marL="0" indent="0" algn="ctr" eaLnBrk="1" hangingPunct="1">
              <a:lnSpc>
                <a:spcPct val="90000"/>
              </a:lnSpc>
              <a:buFontTx/>
              <a:buNone/>
            </a:pPr>
            <a:r>
              <a:rPr lang="el-GR" sz="2800" b="1" smtClean="0">
                <a:effectLst>
                  <a:outerShdw blurRad="38100" dist="38100" dir="2700000" algn="tl">
                    <a:srgbClr val="C0C0C0"/>
                  </a:outerShdw>
                </a:effectLst>
              </a:rPr>
              <a:t>Περιττώματα ζώων </a:t>
            </a:r>
          </a:p>
          <a:p>
            <a:pPr marL="0" indent="0" algn="ctr" eaLnBrk="1" hangingPunct="1">
              <a:lnSpc>
                <a:spcPct val="90000"/>
              </a:lnSpc>
              <a:buFontTx/>
              <a:buNone/>
            </a:pPr>
            <a:r>
              <a:rPr lang="el-GR" sz="2800" b="1" smtClean="0">
                <a:effectLst>
                  <a:outerShdw blurRad="38100" dist="38100" dir="2700000" algn="tl">
                    <a:srgbClr val="C0C0C0"/>
                  </a:outerShdw>
                </a:effectLst>
              </a:rPr>
              <a:t>Τυπωμένο χαρτί</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76213"/>
            <a:ext cx="412750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8" y="3716338"/>
            <a:ext cx="3698875"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6" descr="P2020025"/>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6443663" y="4724400"/>
            <a:ext cx="2416175" cy="1808163"/>
          </a:xfrm>
          <a:noFill/>
        </p:spPr>
      </p:pic>
      <p:pic>
        <p:nvPicPr>
          <p:cNvPr id="34822" name="Picture 5" descr="P20200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16338"/>
            <a:ext cx="4343400"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062038" y="2779713"/>
            <a:ext cx="3509962" cy="646112"/>
          </a:xfrm>
          <a:prstGeom prst="rect">
            <a:avLst/>
          </a:prstGeom>
        </p:spPr>
        <p:txBody>
          <a:bodyPr>
            <a:spAutoFit/>
          </a:bodyPr>
          <a:lstStyle/>
          <a:p>
            <a:pPr>
              <a:defRPr/>
            </a:pP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Διαλέγουμε την κατάλληλη γωνιά του κήπου</a:t>
            </a:r>
          </a:p>
        </p:txBody>
      </p:sp>
      <p:sp>
        <p:nvSpPr>
          <p:cNvPr id="4" name="Ορθογώνιο 3"/>
          <p:cNvSpPr/>
          <p:nvPr/>
        </p:nvSpPr>
        <p:spPr>
          <a:xfrm>
            <a:off x="4737100" y="2924175"/>
            <a:ext cx="4013200" cy="647700"/>
          </a:xfrm>
          <a:prstGeom prst="rect">
            <a:avLst/>
          </a:prstGeom>
        </p:spPr>
        <p:txBody>
          <a:bodyPr>
            <a:spAutoFit/>
          </a:bodyPr>
          <a:lstStyle/>
          <a:p>
            <a:pPr>
              <a:defRPr/>
            </a:pPr>
            <a:endParaRPr lang="el-GR" dirty="0">
              <a:solidFill>
                <a:schemeClr val="tx2">
                  <a:tint val="100000"/>
                  <a:shade val="90000"/>
                  <a:satMod val="250000"/>
                  <a:alpha val="100000"/>
                </a:schemeClr>
              </a:solidFill>
            </a:endParaRPr>
          </a:p>
          <a:p>
            <a:pPr>
              <a:defRPr/>
            </a:pP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Τοποθετούμε τον πάτο του κάδου</a:t>
            </a:r>
            <a:endParaRPr lang="el-GR"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P2020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638175"/>
            <a:ext cx="3440113" cy="257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4073525"/>
            <a:ext cx="37306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descr="P2020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4049713"/>
            <a:ext cx="3224213"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5772150" y="107950"/>
            <a:ext cx="2647950" cy="368300"/>
          </a:xfrm>
          <a:prstGeom prst="rect">
            <a:avLst/>
          </a:prstGeom>
        </p:spPr>
        <p:txBody>
          <a:bodyPr wrap="none">
            <a:spAutoFit/>
          </a:bodyPr>
          <a:lstStyle/>
          <a:p>
            <a:pPr>
              <a:defRPr/>
            </a:pP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Τοποθετούμε τον κάδο</a:t>
            </a:r>
          </a:p>
        </p:txBody>
      </p:sp>
      <p:sp>
        <p:nvSpPr>
          <p:cNvPr id="3" name="Ορθογώνιο 2"/>
          <p:cNvSpPr/>
          <p:nvPr/>
        </p:nvSpPr>
        <p:spPr>
          <a:xfrm>
            <a:off x="1042988" y="3359150"/>
            <a:ext cx="3313112" cy="646113"/>
          </a:xfrm>
          <a:prstGeom prst="rect">
            <a:avLst/>
          </a:prstGeom>
        </p:spPr>
        <p:txBody>
          <a:bodyPr>
            <a:spAutoFit/>
          </a:bodyPr>
          <a:lstStyle/>
          <a:p>
            <a:pPr>
              <a:defRPr/>
            </a:pP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Οι τρύπες του πάτου</a:t>
            </a:r>
            <a:endParaRPr lang="en-US" b="1" dirty="0">
              <a:solidFill>
                <a:schemeClr val="tx2">
                  <a:tint val="100000"/>
                  <a:shade val="90000"/>
                  <a:satMod val="250000"/>
                  <a:alpha val="100000"/>
                </a:schemeClr>
              </a:solidFill>
              <a:effectLst>
                <a:outerShdw blurRad="38100" dist="38100" dir="2700000" algn="tl">
                  <a:srgbClr val="000000">
                    <a:alpha val="43137"/>
                  </a:srgbClr>
                </a:outerShdw>
              </a:effectLst>
            </a:endParaRPr>
          </a:p>
          <a:p>
            <a:pPr>
              <a:defRPr/>
            </a:pP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 για επικοινωνία με το χώμα</a:t>
            </a:r>
          </a:p>
        </p:txBody>
      </p:sp>
      <p:sp>
        <p:nvSpPr>
          <p:cNvPr id="4" name="Ορθογώνιο 3"/>
          <p:cNvSpPr/>
          <p:nvPr/>
        </p:nvSpPr>
        <p:spPr>
          <a:xfrm>
            <a:off x="4643438" y="3286125"/>
            <a:ext cx="4429125" cy="647700"/>
          </a:xfrm>
          <a:prstGeom prst="rect">
            <a:avLst/>
          </a:prstGeom>
        </p:spPr>
        <p:txBody>
          <a:bodyPr>
            <a:spAutoFit/>
          </a:bodyPr>
          <a:lstStyle/>
          <a:p>
            <a:pPr>
              <a:defRPr/>
            </a:pP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Για περισσότερη δύναμη στο ξεκίνημα παίρνουμε </a:t>
            </a:r>
            <a:r>
              <a:rPr lang="el-GR" b="1" dirty="0" err="1">
                <a:solidFill>
                  <a:schemeClr val="tx2">
                    <a:tint val="100000"/>
                    <a:shade val="90000"/>
                    <a:satMod val="250000"/>
                    <a:alpha val="100000"/>
                  </a:schemeClr>
                </a:solidFill>
                <a:effectLst>
                  <a:outerShdw blurRad="38100" dist="38100" dir="2700000" algn="tl">
                    <a:srgbClr val="000000">
                      <a:alpha val="43137"/>
                    </a:srgbClr>
                  </a:outerShdw>
                </a:effectLst>
              </a:rPr>
              <a:t>σκουλικάκια</a:t>
            </a: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 (προαιρετικό</a:t>
            </a:r>
            <a:r>
              <a:rPr lang="el-GR" b="1" dirty="0">
                <a:solidFill>
                  <a:schemeClr val="tx2">
                    <a:tint val="100000"/>
                    <a:shade val="90000"/>
                    <a:satMod val="250000"/>
                    <a:alpha val="100000"/>
                  </a:schemeClr>
                </a:solidFill>
              </a:rPr>
              <a:t>)</a:t>
            </a:r>
            <a:endParaRPr lang="el-GR"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4_fondo_landscap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title"/>
          </p:nvPr>
        </p:nvSpPr>
        <p:spPr>
          <a:xfrm>
            <a:off x="755650" y="620713"/>
            <a:ext cx="8229600" cy="941387"/>
          </a:xfrm>
        </p:spPr>
        <p:txBody>
          <a:bodyPr/>
          <a:lstStyle/>
          <a:p>
            <a:pPr algn="r" eaLnBrk="1" hangingPunct="1">
              <a:defRPr/>
            </a:pPr>
            <a:r>
              <a:rPr lang="el-GR" sz="4000" b="1" dirty="0" smtClean="0">
                <a:solidFill>
                  <a:schemeClr val="accent2"/>
                </a:solidFill>
                <a:effectLst>
                  <a:outerShdw blurRad="38100" dist="38100" dir="2700000" algn="tl">
                    <a:srgbClr val="C0C0C0"/>
                  </a:outerShdw>
                </a:effectLst>
              </a:rPr>
              <a:t>Τι είναι η </a:t>
            </a:r>
            <a:br>
              <a:rPr lang="el-GR" sz="4000" b="1" dirty="0" smtClean="0">
                <a:solidFill>
                  <a:schemeClr val="accent2"/>
                </a:solidFill>
                <a:effectLst>
                  <a:outerShdw blurRad="38100" dist="38100" dir="2700000" algn="tl">
                    <a:srgbClr val="C0C0C0"/>
                  </a:outerShdw>
                </a:effectLst>
              </a:rPr>
            </a:br>
            <a:r>
              <a:rPr lang="el-GR" sz="4000" b="1" dirty="0" err="1" smtClean="0">
                <a:solidFill>
                  <a:schemeClr val="accent2"/>
                </a:solidFill>
                <a:effectLst>
                  <a:outerShdw blurRad="38100" dist="38100" dir="2700000" algn="tl">
                    <a:srgbClr val="C0C0C0"/>
                  </a:outerShdw>
                </a:effectLst>
              </a:rPr>
              <a:t>κομποστοποίηση</a:t>
            </a:r>
            <a:r>
              <a:rPr lang="el-GR" sz="4000" b="1" dirty="0" smtClean="0">
                <a:solidFill>
                  <a:schemeClr val="accent2"/>
                </a:solidFill>
                <a:effectLst>
                  <a:outerShdw blurRad="38100" dist="38100" dir="2700000" algn="tl">
                    <a:srgbClr val="C0C0C0"/>
                  </a:outerShdw>
                </a:effectLst>
              </a:rPr>
              <a:t>;</a:t>
            </a:r>
            <a:endParaRPr lang="el-GR" sz="3600" b="1" dirty="0" smtClean="0">
              <a:solidFill>
                <a:schemeClr val="accent2"/>
              </a:solidFill>
              <a:effectLst>
                <a:outerShdw blurRad="38100" dist="38100" dir="2700000" algn="tl">
                  <a:srgbClr val="C0C0C0"/>
                </a:outerShdw>
              </a:effectLst>
            </a:endParaRPr>
          </a:p>
        </p:txBody>
      </p:sp>
      <p:sp>
        <p:nvSpPr>
          <p:cNvPr id="196612" name="Rectangle 4"/>
          <p:cNvSpPr>
            <a:spLocks noGrp="1" noChangeArrowheads="1"/>
          </p:cNvSpPr>
          <p:nvPr>
            <p:ph type="body" idx="1"/>
          </p:nvPr>
        </p:nvSpPr>
        <p:spPr>
          <a:xfrm>
            <a:off x="457200" y="2276475"/>
            <a:ext cx="8229600" cy="3733800"/>
          </a:xfrm>
        </p:spPr>
        <p:txBody>
          <a:bodyPr/>
          <a:lstStyle/>
          <a:p>
            <a:pPr marL="0" indent="0" algn="ctr" eaLnBrk="1" hangingPunct="1">
              <a:buFontTx/>
              <a:buNone/>
            </a:pPr>
            <a:r>
              <a:rPr lang="el-GR" b="1" smtClean="0">
                <a:effectLst>
                  <a:outerShdw blurRad="38100" dist="38100" dir="2700000" algn="tl">
                    <a:srgbClr val="C0C0C0"/>
                  </a:outerShdw>
                </a:effectLst>
              </a:rPr>
              <a:t>Η κομποστοποίηση είναι ένας εύκολος και φυσικός τρόπος μετατροπής των οργανικών υπολειμμάτων της κουζίνας και των φυτικών υπολειμμάτων του κήπου σε χρήσιμο λίπασμα που μπορεί να χρησιμοποιηθεί στον κήπο και στις γλάστρες μας</a:t>
            </a:r>
          </a:p>
          <a:p>
            <a:pPr marL="0" indent="0" algn="ctr" eaLnBrk="1" hangingPunct="1">
              <a:buFontTx/>
              <a:buNone/>
            </a:pPr>
            <a:r>
              <a:rPr lang="el-GR" sz="2800" b="1" smtClean="0">
                <a:effectLst>
                  <a:outerShdw blurRad="38100" dist="38100" dir="2700000" algn="tl">
                    <a:srgbClr val="C0C0C0"/>
                  </a:outerShdw>
                </a:effectLst>
              </a:rPr>
              <a:t>Η κομποστοποίηση είναι ένας πολύ άμεσος και </a:t>
            </a:r>
            <a:r>
              <a:rPr lang="el-GR" sz="2800" b="1" smtClean="0">
                <a:solidFill>
                  <a:srgbClr val="FF0000"/>
                </a:solidFill>
                <a:effectLst>
                  <a:outerShdw blurRad="38100" dist="38100" dir="2700000" algn="tl">
                    <a:srgbClr val="C0C0C0"/>
                  </a:outerShdw>
                </a:effectLst>
              </a:rPr>
              <a:t>σημαντικός τρόπος  ανακύκλωσης</a:t>
            </a:r>
            <a:r>
              <a:rPr lang="el-GR" sz="2800" b="1" smtClean="0">
                <a:effectLst>
                  <a:outerShdw blurRad="38100" dist="38100" dir="2700000" algn="tl">
                    <a:srgbClr val="C0C0C0"/>
                  </a:outerShdw>
                </a:effectLst>
              </a:rPr>
              <a:t> </a:t>
            </a:r>
          </a:p>
          <a:p>
            <a:pPr marL="0" indent="0" eaLnBrk="1" hangingPunct="1"/>
            <a:endParaRPr lang="el-GR" sz="2800"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5" descr="P2020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15888"/>
            <a:ext cx="35369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5" descr="P2020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733800"/>
            <a:ext cx="3529012"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descr="P2140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2075" y="3733800"/>
            <a:ext cx="3729038"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3132138" y="1412875"/>
            <a:ext cx="2325687" cy="369888"/>
          </a:xfrm>
          <a:prstGeom prst="rect">
            <a:avLst/>
          </a:prstGeom>
        </p:spPr>
        <p:txBody>
          <a:bodyPr wrap="none">
            <a:spAutoFit/>
          </a:bodyPr>
          <a:lstStyle/>
          <a:p>
            <a:pPr>
              <a:defRPr/>
            </a:pP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Να η πρώτη μαγιά  </a:t>
            </a:r>
          </a:p>
        </p:txBody>
      </p:sp>
      <p:sp>
        <p:nvSpPr>
          <p:cNvPr id="6" name="Ορθογώνιο 5"/>
          <p:cNvSpPr/>
          <p:nvPr/>
        </p:nvSpPr>
        <p:spPr>
          <a:xfrm>
            <a:off x="971550" y="2924175"/>
            <a:ext cx="3600450" cy="1201738"/>
          </a:xfrm>
          <a:prstGeom prst="rect">
            <a:avLst/>
          </a:prstGeom>
        </p:spPr>
        <p:txBody>
          <a:bodyPr>
            <a:spAutoFit/>
          </a:bodyPr>
          <a:lstStyle/>
          <a:p>
            <a:pPr>
              <a:defRPr/>
            </a:pPr>
            <a:endParaRPr lang="en-US" dirty="0">
              <a:solidFill>
                <a:schemeClr val="tx2">
                  <a:tint val="100000"/>
                  <a:shade val="90000"/>
                  <a:satMod val="250000"/>
                  <a:alpha val="100000"/>
                </a:schemeClr>
              </a:solidFill>
            </a:endParaRPr>
          </a:p>
          <a:p>
            <a:pPr>
              <a:defRPr/>
            </a:pP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Έτοιμος, μαζί με τον αναδευτήρα  </a:t>
            </a:r>
          </a:p>
          <a:p>
            <a:pPr>
              <a:defRPr/>
            </a:pPr>
            <a:endParaRPr lang="el-GR" dirty="0">
              <a:solidFill>
                <a:schemeClr val="tx2">
                  <a:tint val="100000"/>
                  <a:shade val="90000"/>
                  <a:satMod val="250000"/>
                  <a:alpha val="100000"/>
                </a:schemeClr>
              </a:solidFill>
            </a:endParaRPr>
          </a:p>
        </p:txBody>
      </p:sp>
      <p:sp>
        <p:nvSpPr>
          <p:cNvPr id="7" name="Ορθογώνιο 6"/>
          <p:cNvSpPr/>
          <p:nvPr/>
        </p:nvSpPr>
        <p:spPr>
          <a:xfrm>
            <a:off x="5329238" y="2781300"/>
            <a:ext cx="3635375" cy="922338"/>
          </a:xfrm>
          <a:prstGeom prst="rect">
            <a:avLst/>
          </a:prstGeom>
        </p:spPr>
        <p:txBody>
          <a:bodyPr>
            <a:spAutoFit/>
          </a:bodyPr>
          <a:lstStyle/>
          <a:p>
            <a:pPr>
              <a:defRPr/>
            </a:pP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Περιεχόμενο: </a:t>
            </a:r>
            <a:endParaRPr lang="en-US" b="1" dirty="0">
              <a:solidFill>
                <a:schemeClr val="tx2">
                  <a:tint val="100000"/>
                  <a:shade val="90000"/>
                  <a:satMod val="250000"/>
                  <a:alpha val="100000"/>
                </a:schemeClr>
              </a:solidFill>
              <a:effectLst>
                <a:outerShdw blurRad="38100" dist="38100" dir="2700000" algn="tl">
                  <a:srgbClr val="000000">
                    <a:alpha val="43137"/>
                  </a:srgbClr>
                </a:outerShdw>
              </a:effectLst>
            </a:endParaRPr>
          </a:p>
          <a:p>
            <a:pPr>
              <a:defRPr/>
            </a:pPr>
            <a:r>
              <a:rPr lang="el-GR" b="1" dirty="0">
                <a:solidFill>
                  <a:schemeClr val="tx2">
                    <a:tint val="100000"/>
                    <a:shade val="90000"/>
                    <a:satMod val="250000"/>
                    <a:alpha val="100000"/>
                  </a:schemeClr>
                </a:solidFill>
                <a:effectLst>
                  <a:outerShdw blurRad="38100" dist="38100" dir="2700000" algn="tl">
                    <a:srgbClr val="000000">
                      <a:alpha val="43137"/>
                    </a:srgbClr>
                  </a:outerShdw>
                </a:effectLst>
              </a:rPr>
              <a:t>Μυρίζει σαν τα στέμφυλα του μούστου..</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P21400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388" y="249238"/>
            <a:ext cx="3814762" cy="274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5" descr="P2140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709988"/>
            <a:ext cx="366553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5388" y="3652838"/>
            <a:ext cx="3832225" cy="287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309563" y="2422525"/>
            <a:ext cx="4572000" cy="646113"/>
          </a:xfrm>
          <a:prstGeom prst="rect">
            <a:avLst/>
          </a:prstGeom>
        </p:spPr>
        <p:txBody>
          <a:bodyPr>
            <a:spAutoFit/>
          </a:bodyPr>
          <a:lstStyle/>
          <a:p>
            <a:pPr algn="r">
              <a:defRPr/>
            </a:pPr>
            <a:r>
              <a:rPr lang="el-GR" b="1" dirty="0">
                <a:solidFill>
                  <a:schemeClr val="tx2">
                    <a:tint val="100000"/>
                    <a:shade val="90000"/>
                    <a:satMod val="250000"/>
                    <a:alpha val="100000"/>
                  </a:schemeClr>
                </a:solidFill>
              </a:rPr>
              <a:t>Αραιά και που πασπαλίζουμε με λίγη μαρμαρόσκονη, στάχτη ή πριονίδι </a:t>
            </a:r>
          </a:p>
        </p:txBody>
      </p:sp>
      <p:sp>
        <p:nvSpPr>
          <p:cNvPr id="3" name="Ορθογώνιο 2"/>
          <p:cNvSpPr/>
          <p:nvPr/>
        </p:nvSpPr>
        <p:spPr>
          <a:xfrm>
            <a:off x="3236913" y="3244850"/>
            <a:ext cx="3135312" cy="400050"/>
          </a:xfrm>
          <a:prstGeom prst="rect">
            <a:avLst/>
          </a:prstGeom>
        </p:spPr>
        <p:txBody>
          <a:bodyPr wrap="none">
            <a:spAutoFit/>
          </a:bodyPr>
          <a:lstStyle/>
          <a:p>
            <a:pPr>
              <a:defRPr/>
            </a:pPr>
            <a:r>
              <a:rPr lang="el-GR" sz="2000" b="1" dirty="0">
                <a:solidFill>
                  <a:schemeClr val="tx2">
                    <a:tint val="100000"/>
                    <a:shade val="90000"/>
                    <a:satMod val="250000"/>
                    <a:alpha val="100000"/>
                  </a:schemeClr>
                </a:solidFill>
              </a:rPr>
              <a:t>Έτοιμος, μαγειρεύει ….. </a:t>
            </a:r>
            <a:endParaRPr lang="el-GR" sz="20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descr="compot 016"/>
          <p:cNvPicPr>
            <a:picLocks noChangeAspect="1" noChangeArrowheads="1"/>
          </p:cNvPicPr>
          <p:nvPr/>
        </p:nvPicPr>
        <p:blipFill>
          <a:blip r:embed="rId4">
            <a:extLst>
              <a:ext uri="{28A0092B-C50C-407E-A947-70E740481C1C}">
                <a14:useLocalDpi xmlns:a14="http://schemas.microsoft.com/office/drawing/2010/main" val="0"/>
              </a:ext>
            </a:extLst>
          </a:blip>
          <a:srcRect r="8331"/>
          <a:stretch>
            <a:fillRect/>
          </a:stretch>
        </p:blipFill>
        <p:spPr bwMode="auto">
          <a:xfrm>
            <a:off x="2771775" y="2513013"/>
            <a:ext cx="2808288"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75956" y="980728"/>
            <a:ext cx="4716523" cy="954107"/>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l-GR" sz="2800" dirty="0">
                <a:ln w="18000">
                  <a:solidFill>
                    <a:schemeClr val="accent2">
                      <a:satMod val="140000"/>
                    </a:schemeClr>
                  </a:solidFill>
                  <a:prstDash val="solid"/>
                  <a:miter lim="800000"/>
                </a:ln>
                <a:noFill/>
              </a:rPr>
              <a:t>ΚΟΜΠΟΣΤΟΠΟΙΗΤΗΣ </a:t>
            </a:r>
          </a:p>
          <a:p>
            <a:pPr algn="ctr">
              <a:defRPr/>
            </a:pPr>
            <a:r>
              <a:rPr lang="el-GR" sz="2800" dirty="0">
                <a:ln w="18000">
                  <a:solidFill>
                    <a:schemeClr val="accent2">
                      <a:satMod val="140000"/>
                    </a:schemeClr>
                  </a:solidFill>
                  <a:prstDash val="solid"/>
                  <a:miter lim="800000"/>
                </a:ln>
                <a:noFill/>
              </a:rPr>
              <a:t>«Ο ΚΡΗΤΙΚΟΣ»</a:t>
            </a:r>
          </a:p>
        </p:txBody>
      </p:sp>
      <p:pic>
        <p:nvPicPr>
          <p:cNvPr id="38917" name="Picture 6" descr="κομποστοποιητές 001"/>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l="3426" r="9102"/>
          <a:stretch>
            <a:fillRect/>
          </a:stretch>
        </p:blipFill>
        <p:spPr bwMode="auto">
          <a:xfrm>
            <a:off x="5780088" y="2513013"/>
            <a:ext cx="3113087" cy="408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2413"/>
            <a:ext cx="4237038"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5" descr="compot 016"/>
          <p:cNvPicPr>
            <a:picLocks noChangeAspect="1" noChangeArrowheads="1"/>
          </p:cNvPicPr>
          <p:nvPr/>
        </p:nvPicPr>
        <p:blipFill>
          <a:blip r:embed="rId5">
            <a:extLst>
              <a:ext uri="{28A0092B-C50C-407E-A947-70E740481C1C}">
                <a14:useLocalDpi xmlns:a14="http://schemas.microsoft.com/office/drawing/2010/main" val="0"/>
              </a:ext>
            </a:extLst>
          </a:blip>
          <a:srcRect r="8331"/>
          <a:stretch>
            <a:fillRect/>
          </a:stretch>
        </p:blipFill>
        <p:spPr bwMode="auto">
          <a:xfrm>
            <a:off x="1187450" y="3284538"/>
            <a:ext cx="32400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Ορθογώνιο 1"/>
          <p:cNvSpPr>
            <a:spLocks noChangeArrowheads="1"/>
          </p:cNvSpPr>
          <p:nvPr/>
        </p:nvSpPr>
        <p:spPr bwMode="auto">
          <a:xfrm>
            <a:off x="4572000" y="3789363"/>
            <a:ext cx="42481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b="1"/>
              <a:t>Πρόκειται για ένα άοσμο και καλαίσθητο κεραμικό κομποστοποιητή οργανικών υπολειμμάτων που συνδυάζει τη υψηλή τέχνη της κεραμκής των πιθαριών Θραψανού και τη δράση των γαιοσκωλήκων, παράγοντας υγρό οργανικό λίπασμα</a:t>
            </a:r>
          </a:p>
          <a:p>
            <a:endParaRPr lang="el-GR" b="1"/>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4_fondo_landsc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title"/>
          </p:nvPr>
        </p:nvSpPr>
        <p:spPr/>
        <p:txBody>
          <a:bodyPr/>
          <a:lstStyle/>
          <a:p>
            <a:pPr algn="r" eaLnBrk="1" hangingPunct="1">
              <a:defRPr/>
            </a:pPr>
            <a:r>
              <a:rPr lang="el-GR" sz="4000" b="1" dirty="0" smtClean="0">
                <a:effectLst>
                  <a:outerShdw blurRad="38100" dist="38100" dir="2700000" algn="tl">
                    <a:srgbClr val="C0C0C0"/>
                  </a:outerShdw>
                </a:effectLst>
              </a:rPr>
              <a:t/>
            </a:r>
            <a:br>
              <a:rPr lang="el-GR" sz="4000" b="1" dirty="0" smtClean="0">
                <a:effectLst>
                  <a:outerShdw blurRad="38100" dist="38100" dir="2700000" algn="tl">
                    <a:srgbClr val="C0C0C0"/>
                  </a:outerShdw>
                </a:effectLst>
              </a:rPr>
            </a:br>
            <a:r>
              <a:rPr lang="el-GR" sz="4000" b="1" dirty="0" smtClean="0">
                <a:solidFill>
                  <a:schemeClr val="accent2"/>
                </a:solidFill>
                <a:effectLst>
                  <a:outerShdw blurRad="38100" dist="38100" dir="2700000" algn="tl">
                    <a:srgbClr val="C0C0C0"/>
                  </a:outerShdw>
                </a:effectLst>
              </a:rPr>
              <a:t>Δεν πετάμε τίποτα</a:t>
            </a:r>
            <a:endParaRPr lang="el-GR" sz="3600" b="1" dirty="0" smtClean="0">
              <a:solidFill>
                <a:schemeClr val="accent2"/>
              </a:solidFill>
              <a:effectLst>
                <a:outerShdw blurRad="38100" dist="38100" dir="2700000" algn="tl">
                  <a:srgbClr val="C0C0C0"/>
                </a:outerShdw>
              </a:effectLst>
            </a:endParaRPr>
          </a:p>
        </p:txBody>
      </p:sp>
      <p:pic>
        <p:nvPicPr>
          <p:cNvPr id="40964"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989138"/>
            <a:ext cx="367347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Rectangle 4"/>
          <p:cNvSpPr>
            <a:spLocks noGrp="1" noChangeArrowheads="1"/>
          </p:cNvSpPr>
          <p:nvPr>
            <p:ph type="body" idx="1"/>
          </p:nvPr>
        </p:nvSpPr>
        <p:spPr>
          <a:xfrm>
            <a:off x="457200" y="1989138"/>
            <a:ext cx="4114800" cy="3671887"/>
          </a:xfrm>
        </p:spPr>
        <p:txBody>
          <a:bodyPr/>
          <a:lstStyle/>
          <a:p>
            <a:pPr marL="0" indent="0" eaLnBrk="1" hangingPunct="1">
              <a:buFontTx/>
              <a:buNone/>
              <a:defRPr/>
            </a:pPr>
            <a:endParaRPr lang="el-GR" b="1" i="1" dirty="0" smtClean="0">
              <a:effectLst>
                <a:outerShdw blurRad="38100" dist="38100" dir="2700000" algn="tl">
                  <a:srgbClr val="000000">
                    <a:alpha val="43137"/>
                  </a:srgbClr>
                </a:outerShdw>
              </a:effectLst>
            </a:endParaRPr>
          </a:p>
          <a:p>
            <a:pPr marL="0" indent="0" eaLnBrk="1" hangingPunct="1">
              <a:buFontTx/>
              <a:buNone/>
              <a:defRPr/>
            </a:pPr>
            <a:r>
              <a:rPr lang="el-GR" b="1" i="1" dirty="0" smtClean="0">
                <a:effectLst>
                  <a:outerShdw blurRad="38100" dist="38100" dir="2700000" algn="tl">
                    <a:srgbClr val="000000">
                      <a:alpha val="43137"/>
                    </a:srgbClr>
                  </a:outerShdw>
                </a:effectLst>
              </a:rPr>
              <a:t>Ό</a:t>
            </a:r>
            <a:r>
              <a:rPr lang="en-US" b="1" i="1" dirty="0" smtClean="0">
                <a:effectLst>
                  <a:outerShdw blurRad="38100" dist="38100" dir="2700000" algn="tl">
                    <a:srgbClr val="000000">
                      <a:alpha val="43137"/>
                    </a:srgbClr>
                  </a:outerShdw>
                </a:effectLst>
              </a:rPr>
              <a:t>λα μπ</a:t>
            </a:r>
            <a:r>
              <a:rPr lang="en-US" b="1" i="1" dirty="0" err="1" smtClean="0">
                <a:effectLst>
                  <a:outerShdw blurRad="38100" dist="38100" dir="2700000" algn="tl">
                    <a:srgbClr val="000000">
                      <a:alpha val="43137"/>
                    </a:srgbClr>
                  </a:outerShdw>
                </a:effectLst>
              </a:rPr>
              <a:t>ορούν</a:t>
            </a:r>
            <a:r>
              <a:rPr lang="en-US" b="1" i="1" dirty="0" smtClean="0">
                <a:effectLst>
                  <a:outerShdw blurRad="38100" dist="38100" dir="2700000" algn="tl">
                    <a:srgbClr val="000000">
                      <a:alpha val="43137"/>
                    </a:srgbClr>
                  </a:outerShdw>
                </a:effectLst>
              </a:rPr>
              <a:t> να α</a:t>
            </a:r>
            <a:r>
              <a:rPr lang="en-US" b="1" i="1" dirty="0" err="1" smtClean="0">
                <a:effectLst>
                  <a:outerShdw blurRad="38100" dist="38100" dir="2700000" algn="tl">
                    <a:srgbClr val="000000">
                      <a:alpha val="43137"/>
                    </a:srgbClr>
                  </a:outerShdw>
                </a:effectLst>
              </a:rPr>
              <a:t>ξιο</a:t>
            </a:r>
            <a:r>
              <a:rPr lang="en-US" b="1" i="1" dirty="0" smtClean="0">
                <a:effectLst>
                  <a:outerShdw blurRad="38100" dist="38100" dir="2700000" algn="tl">
                    <a:srgbClr val="000000">
                      <a:alpha val="43137"/>
                    </a:srgbClr>
                  </a:outerShdw>
                </a:effectLst>
              </a:rPr>
              <a:t>ποιηθούν</a:t>
            </a:r>
            <a:endParaRPr lang="el-GR" b="1" i="1" dirty="0" smtClean="0">
              <a:effectLst>
                <a:outerShdw blurRad="38100" dist="38100" dir="2700000" algn="tl">
                  <a:srgbClr val="000000">
                    <a:alpha val="43137"/>
                  </a:srgbClr>
                </a:outerShdw>
              </a:effectLst>
            </a:endParaRPr>
          </a:p>
          <a:p>
            <a:pPr marL="0" indent="0" eaLnBrk="1" hangingPunct="1">
              <a:buFontTx/>
              <a:buNone/>
              <a:defRPr/>
            </a:pPr>
            <a:r>
              <a:rPr lang="en-US" b="1" i="1" dirty="0" err="1" smtClean="0">
                <a:effectLst>
                  <a:outerShdw blurRad="38100" dist="38100" dir="2700000" algn="tl">
                    <a:srgbClr val="000000">
                      <a:alpha val="43137"/>
                    </a:srgbClr>
                  </a:outerShdw>
                </a:effectLst>
              </a:rPr>
              <a:t>Ακόμη</a:t>
            </a:r>
            <a:r>
              <a:rPr lang="en-US" b="1" i="1" dirty="0" smtClean="0">
                <a:effectLst>
                  <a:outerShdw blurRad="38100" dist="38100" dir="2700000" algn="tl">
                    <a:srgbClr val="000000">
                      <a:alpha val="43137"/>
                    </a:srgbClr>
                  </a:outerShdw>
                </a:effectLst>
              </a:rPr>
              <a:t> και τα </a:t>
            </a:r>
            <a:r>
              <a:rPr lang="en-US" b="1" i="1" dirty="0" err="1" smtClean="0">
                <a:effectLst>
                  <a:outerShdw blurRad="38100" dist="38100" dir="2700000" algn="tl">
                    <a:srgbClr val="000000">
                      <a:alpha val="43137"/>
                    </a:srgbClr>
                  </a:outerShdw>
                </a:effectLst>
              </a:rPr>
              <a:t>σκου</a:t>
            </a:r>
            <a:r>
              <a:rPr lang="en-US" b="1" i="1" dirty="0" smtClean="0">
                <a:effectLst>
                  <a:outerShdw blurRad="38100" dist="38100" dir="2700000" algn="tl">
                    <a:srgbClr val="000000">
                      <a:alpha val="43137"/>
                    </a:srgbClr>
                  </a:outerShdw>
                </a:effectLst>
              </a:rPr>
              <a:t>πίδια</a:t>
            </a:r>
            <a:r>
              <a:rPr lang="en-US" b="1" dirty="0" smtClean="0">
                <a:effectLst>
                  <a:outerShdw blurRad="38100" dist="38100" dir="2700000" algn="tl">
                    <a:srgbClr val="000000">
                      <a:alpha val="43137"/>
                    </a:srgbClr>
                  </a:outerShdw>
                </a:effectLst>
              </a:rPr>
              <a:t> </a:t>
            </a:r>
            <a:r>
              <a:rPr lang="en-US" b="1" i="1" dirty="0" smtClean="0">
                <a:effectLst>
                  <a:outerShdw blurRad="38100" dist="38100" dir="2700000" algn="tl">
                    <a:srgbClr val="000000">
                      <a:alpha val="43137"/>
                    </a:srgbClr>
                  </a:outerShdw>
                </a:effectLst>
              </a:rPr>
              <a:t>δεν είναι για τα... </a:t>
            </a:r>
            <a:r>
              <a:rPr lang="en-US" b="1" dirty="0" err="1" smtClean="0">
                <a:effectLst>
                  <a:outerShdw blurRad="38100" dist="38100" dir="2700000" algn="tl">
                    <a:srgbClr val="000000">
                      <a:alpha val="43137"/>
                    </a:srgbClr>
                  </a:outerShdw>
                </a:effectLst>
              </a:rPr>
              <a:t>σκου</a:t>
            </a:r>
            <a:r>
              <a:rPr lang="en-US" b="1" dirty="0" smtClean="0">
                <a:effectLst>
                  <a:outerShdw blurRad="38100" dist="38100" dir="2700000" algn="tl">
                    <a:srgbClr val="000000">
                      <a:alpha val="43137"/>
                    </a:srgbClr>
                  </a:outerShdw>
                </a:effectLst>
              </a:rPr>
              <a:t>πίδια</a:t>
            </a:r>
            <a:endParaRPr lang="el-GR" b="1"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4_fondo_landscap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914400" y="0"/>
            <a:ext cx="8229600" cy="1574800"/>
          </a:xfrm>
        </p:spPr>
        <p:txBody>
          <a:bodyPr/>
          <a:lstStyle/>
          <a:p>
            <a:pPr algn="r" eaLnBrk="1" hangingPunct="1"/>
            <a:r>
              <a:rPr lang="el-GR" sz="3600" b="1" smtClean="0">
                <a:solidFill>
                  <a:schemeClr val="accent2"/>
                </a:solidFill>
                <a:effectLst>
                  <a:outerShdw blurRad="38100" dist="38100" dir="2700000" algn="tl">
                    <a:srgbClr val="C0C0C0"/>
                  </a:outerShdw>
                </a:effectLst>
              </a:rPr>
              <a:t> Οικιακή Κομποστοποίηση</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 σε νούμερα….</a:t>
            </a:r>
          </a:p>
        </p:txBody>
      </p:sp>
      <p:sp>
        <p:nvSpPr>
          <p:cNvPr id="198660" name="Rectangle 4"/>
          <p:cNvSpPr>
            <a:spLocks noGrp="1" noChangeArrowheads="1"/>
          </p:cNvSpPr>
          <p:nvPr>
            <p:ph type="body" idx="1"/>
          </p:nvPr>
        </p:nvSpPr>
        <p:spPr>
          <a:xfrm>
            <a:off x="684213" y="2332038"/>
            <a:ext cx="8208962" cy="4192587"/>
          </a:xfrm>
        </p:spPr>
        <p:txBody>
          <a:bodyPr/>
          <a:lstStyle/>
          <a:p>
            <a:pPr algn="r" eaLnBrk="1" hangingPunct="1">
              <a:buFont typeface="Wingdings" pitchFamily="2" charset="2"/>
              <a:buChar char="Ø"/>
            </a:pPr>
            <a:r>
              <a:rPr lang="el-GR" sz="3100" b="1" smtClean="0">
                <a:solidFill>
                  <a:srgbClr val="000000"/>
                </a:solidFill>
              </a:rPr>
              <a:t>Πάνω από το </a:t>
            </a:r>
            <a:r>
              <a:rPr lang="el-GR" sz="3100" b="1" smtClean="0">
                <a:solidFill>
                  <a:srgbClr val="FF0000"/>
                </a:solidFill>
                <a:effectLst>
                  <a:outerShdw blurRad="38100" dist="38100" dir="2700000" algn="tl">
                    <a:srgbClr val="C0C0C0"/>
                  </a:outerShdw>
                </a:effectLst>
              </a:rPr>
              <a:t>40%</a:t>
            </a:r>
            <a:r>
              <a:rPr lang="el-GR" sz="3100" b="1" smtClean="0">
                <a:solidFill>
                  <a:srgbClr val="000000"/>
                </a:solidFill>
              </a:rPr>
              <a:t> των οικιακών απορριμμάτων μας κατά βάρος είναι οργανικά </a:t>
            </a:r>
          </a:p>
          <a:p>
            <a:pPr algn="r" eaLnBrk="1" hangingPunct="1">
              <a:buFont typeface="Wingdings" pitchFamily="2" charset="2"/>
              <a:buChar char="Ø"/>
            </a:pPr>
            <a:r>
              <a:rPr lang="el-GR" b="1" smtClean="0">
                <a:effectLst>
                  <a:outerShdw blurRad="38100" dist="38100" dir="2700000" algn="tl">
                    <a:srgbClr val="C0C0C0"/>
                  </a:outerShdw>
                </a:effectLst>
              </a:rPr>
              <a:t> </a:t>
            </a:r>
            <a:r>
              <a:rPr lang="el-GR" b="1" smtClean="0">
                <a:solidFill>
                  <a:srgbClr val="FF0000"/>
                </a:solidFill>
                <a:effectLst>
                  <a:outerShdw blurRad="38100" dist="38100" dir="2700000" algn="tl">
                    <a:srgbClr val="C0C0C0"/>
                  </a:outerShdw>
                </a:effectLst>
              </a:rPr>
              <a:t>80%</a:t>
            </a:r>
            <a:r>
              <a:rPr lang="el-GR" b="1" smtClean="0">
                <a:solidFill>
                  <a:srgbClr val="000000"/>
                </a:solidFill>
              </a:rPr>
              <a:t> αυτών μπαίνει στον κάδο</a:t>
            </a:r>
          </a:p>
          <a:p>
            <a:pPr algn="r" eaLnBrk="1" hangingPunct="1">
              <a:buFont typeface="Wingdings" pitchFamily="2" charset="2"/>
              <a:buChar char="Ø"/>
            </a:pPr>
            <a:r>
              <a:rPr lang="el-GR" sz="3100" b="1" smtClean="0">
                <a:solidFill>
                  <a:srgbClr val="000000"/>
                </a:solidFill>
              </a:rPr>
              <a:t> </a:t>
            </a:r>
            <a:r>
              <a:rPr lang="el-GR" sz="3100" b="1" smtClean="0">
                <a:solidFill>
                  <a:srgbClr val="FF0000"/>
                </a:solidFill>
              </a:rPr>
              <a:t>400 -600 </a:t>
            </a:r>
            <a:r>
              <a:rPr lang="en-US" sz="3100" b="1" smtClean="0">
                <a:solidFill>
                  <a:srgbClr val="FF0000"/>
                </a:solidFill>
              </a:rPr>
              <a:t>kg/</a:t>
            </a:r>
            <a:r>
              <a:rPr lang="el-GR" sz="3100" b="1" smtClean="0">
                <a:solidFill>
                  <a:srgbClr val="FF0000"/>
                </a:solidFill>
              </a:rPr>
              <a:t>έτος</a:t>
            </a:r>
            <a:r>
              <a:rPr lang="el-GR" sz="3100" b="1" smtClean="0">
                <a:solidFill>
                  <a:srgbClr val="000000"/>
                </a:solidFill>
              </a:rPr>
              <a:t> λιγότερα απορρίμματα για μία τετραμελή οικογένεια</a:t>
            </a:r>
          </a:p>
          <a:p>
            <a:pPr algn="r" eaLnBrk="1" hangingPunct="1">
              <a:buFont typeface="Wingdings" pitchFamily="2" charset="2"/>
              <a:buChar char="Ø"/>
            </a:pPr>
            <a:r>
              <a:rPr lang="el-GR" sz="3100" b="1" smtClean="0">
                <a:solidFill>
                  <a:srgbClr val="000000"/>
                </a:solidFill>
              </a:rPr>
              <a:t> </a:t>
            </a:r>
            <a:r>
              <a:rPr lang="el-GR" sz="3100" b="1" smtClean="0">
                <a:solidFill>
                  <a:srgbClr val="FF0000"/>
                </a:solidFill>
              </a:rPr>
              <a:t>100 – 125 €/ κάδο</a:t>
            </a:r>
            <a:r>
              <a:rPr lang="el-GR" sz="3100" b="1" smtClean="0">
                <a:solidFill>
                  <a:srgbClr val="000000"/>
                </a:solidFill>
              </a:rPr>
              <a:t> ετήσια μείωση κόστους διαχείρισης για τους ΟΤΑ</a:t>
            </a:r>
          </a:p>
          <a:p>
            <a:pPr eaLnBrk="1" hangingPunct="1"/>
            <a:endParaRPr lang="el-GR" sz="36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4_fondo_landscap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3" y="0"/>
            <a:ext cx="9445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p:cNvSpPr>
            <a:spLocks noGrp="1" noChangeArrowheads="1"/>
          </p:cNvSpPr>
          <p:nvPr>
            <p:ph type="title"/>
          </p:nvPr>
        </p:nvSpPr>
        <p:spPr>
          <a:xfrm>
            <a:off x="3743325" y="188913"/>
            <a:ext cx="5400675" cy="1368425"/>
          </a:xfrm>
        </p:spPr>
        <p:txBody>
          <a:bodyPr/>
          <a:lstStyle/>
          <a:p>
            <a:pPr algn="r" eaLnBrk="1" hangingPunct="1"/>
            <a:r>
              <a:rPr lang="el-GR" sz="3200" b="1" smtClean="0">
                <a:solidFill>
                  <a:schemeClr val="accent2"/>
                </a:solidFill>
                <a:effectLst>
                  <a:outerShdw blurRad="38100" dist="38100" dir="2700000" algn="tl">
                    <a:srgbClr val="C0C0C0"/>
                  </a:outerShdw>
                </a:effectLst>
              </a:rPr>
              <a:t>Οικιακή Κομποστοποίηση στους ΟΤΑ</a:t>
            </a:r>
          </a:p>
        </p:txBody>
      </p:sp>
      <p:sp>
        <p:nvSpPr>
          <p:cNvPr id="11270" name="Rectangle 6"/>
          <p:cNvSpPr>
            <a:spLocks noGrp="1" noChangeArrowheads="1"/>
          </p:cNvSpPr>
          <p:nvPr>
            <p:ph type="body" idx="1"/>
          </p:nvPr>
        </p:nvSpPr>
        <p:spPr>
          <a:xfrm>
            <a:off x="914400" y="1700213"/>
            <a:ext cx="8229600" cy="4525962"/>
          </a:xfrm>
        </p:spPr>
        <p:txBody>
          <a:bodyPr/>
          <a:lstStyle/>
          <a:p>
            <a:pPr eaLnBrk="1" hangingPunct="1">
              <a:lnSpc>
                <a:spcPct val="80000"/>
              </a:lnSpc>
              <a:buFontTx/>
              <a:buNone/>
            </a:pPr>
            <a:endParaRPr lang="el-GR" sz="2400" smtClean="0"/>
          </a:p>
          <a:p>
            <a:pPr algn="ctr" eaLnBrk="1" hangingPunct="1">
              <a:lnSpc>
                <a:spcPct val="80000"/>
              </a:lnSpc>
              <a:buFontTx/>
              <a:buNone/>
            </a:pPr>
            <a:r>
              <a:rPr lang="el-GR" sz="2400" b="1" smtClean="0"/>
              <a:t>Η Οικιακή Κομποστοποίηση αποτελεί μία εξαιρετικά συμφέρουσα επιλογή για όλους τους Δήμους, τόσο από περιβαλλοντικής και κοινωνικής πλευράς, όσο και από οικονομικής άποψης</a:t>
            </a:r>
          </a:p>
          <a:p>
            <a:pPr algn="ctr" eaLnBrk="1" hangingPunct="1">
              <a:lnSpc>
                <a:spcPct val="80000"/>
              </a:lnSpc>
              <a:buFontTx/>
              <a:buNone/>
            </a:pPr>
            <a:r>
              <a:rPr lang="el-GR" sz="2400" b="1" smtClean="0"/>
              <a:t>Σε όποιο ποσοστό διεισδύει η οικιακή κομποστοποίηση σε ένα Δήμο, κατά ανάλογο ποσοστό θα είναι και τα οφέλη του Δήμου</a:t>
            </a:r>
          </a:p>
          <a:p>
            <a:pPr algn="ctr" eaLnBrk="1" hangingPunct="1">
              <a:lnSpc>
                <a:spcPct val="80000"/>
              </a:lnSpc>
              <a:buFontTx/>
              <a:buNone/>
            </a:pPr>
            <a:r>
              <a:rPr lang="el-GR" sz="2400" b="1" smtClean="0"/>
              <a:t>Η εφαρμογή της οικιακής κομποστοποίησης αυξάνει τις θετικές προϋποθέσεις για αποτελεσματικότερη εφαρμογή των συστημάτων </a:t>
            </a:r>
            <a:r>
              <a:rPr lang="en-US" sz="2400" b="1" smtClean="0">
                <a:solidFill>
                  <a:srgbClr val="C00000"/>
                </a:solidFill>
              </a:rPr>
              <a:t>“Pay as you throw”</a:t>
            </a:r>
            <a:r>
              <a:rPr lang="el-GR" sz="2400" b="1" smtClean="0"/>
              <a:t>, για δικαιότερη κατανομή των δημοτικών τελών και μείωση του συνολικού κόστους διαχείρισης των απορριμμάτων στον Δήμο</a:t>
            </a:r>
          </a:p>
          <a:p>
            <a:pPr eaLnBrk="1" hangingPunct="1">
              <a:lnSpc>
                <a:spcPct val="80000"/>
              </a:lnSpc>
            </a:pPr>
            <a:endParaRPr lang="el-GR" sz="240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4_fondo_landscap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p:nvPr>
        </p:nvSpPr>
        <p:spPr/>
        <p:txBody>
          <a:bodyPr/>
          <a:lstStyle/>
          <a:p>
            <a:pPr algn="r" eaLnBrk="1" hangingPunct="1"/>
            <a:r>
              <a:rPr lang="el-GR" sz="3600" b="1" smtClean="0">
                <a:solidFill>
                  <a:schemeClr val="accent2"/>
                </a:solidFill>
                <a:effectLst>
                  <a:outerShdw blurRad="38100" dist="38100" dir="2700000" algn="tl">
                    <a:srgbClr val="C0C0C0"/>
                  </a:outerShdw>
                </a:effectLst>
              </a:rPr>
              <a:t>Περιβαλλοντικά </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Οφέλη</a:t>
            </a:r>
          </a:p>
        </p:txBody>
      </p:sp>
      <p:sp>
        <p:nvSpPr>
          <p:cNvPr id="211974" name="Rectangle 6"/>
          <p:cNvSpPr>
            <a:spLocks noGrp="1" noChangeArrowheads="1"/>
          </p:cNvSpPr>
          <p:nvPr>
            <p:ph type="body" idx="1"/>
          </p:nvPr>
        </p:nvSpPr>
        <p:spPr/>
        <p:txBody>
          <a:bodyPr/>
          <a:lstStyle/>
          <a:p>
            <a:pPr eaLnBrk="1" hangingPunct="1">
              <a:lnSpc>
                <a:spcPct val="90000"/>
              </a:lnSpc>
            </a:pPr>
            <a:endParaRPr lang="en-US" sz="3100" smtClean="0"/>
          </a:p>
          <a:p>
            <a:pPr algn="ctr" eaLnBrk="1" hangingPunct="1">
              <a:lnSpc>
                <a:spcPct val="90000"/>
              </a:lnSpc>
              <a:buFontTx/>
              <a:buNone/>
            </a:pPr>
            <a:r>
              <a:rPr lang="el-GR" sz="3100" b="1" smtClean="0">
                <a:effectLst>
                  <a:outerShdw blurRad="38100" dist="38100" dir="2700000" algn="tl">
                    <a:srgbClr val="C0C0C0"/>
                  </a:outerShdw>
                </a:effectLst>
              </a:rPr>
              <a:t>Η οικιακή κομποστοποίηση μπορεί να συμβάλει σημαντικά στην μείωση της πίεσης που δέχονται οι χώροι υγειονομικής ταφής απορριμμάτων σε οργανικό φορτίο, μειώνοντας τις αντίστοιχες εκπομπές </a:t>
            </a:r>
            <a:r>
              <a:rPr lang="en-US" sz="3100" b="1" smtClean="0">
                <a:effectLst>
                  <a:outerShdw blurRad="38100" dist="38100" dir="2700000" algn="tl">
                    <a:srgbClr val="C0C0C0"/>
                  </a:outerShdw>
                </a:effectLst>
              </a:rPr>
              <a:t>CO2 </a:t>
            </a:r>
            <a:r>
              <a:rPr lang="el-GR" sz="3100" b="1" smtClean="0">
                <a:effectLst>
                  <a:outerShdw blurRad="38100" dist="38100" dir="2700000" algn="tl">
                    <a:srgbClr val="C0C0C0"/>
                  </a:outerShdw>
                </a:effectLst>
              </a:rPr>
              <a:t>στην ατμόσφαιρα, περιορίζοντας την παραγωγή σταργγισμάτων και αυξάνοντας το χρόνο ζωής τους</a:t>
            </a:r>
          </a:p>
          <a:p>
            <a:pPr algn="ctr" eaLnBrk="1" hangingPunct="1">
              <a:lnSpc>
                <a:spcPct val="90000"/>
              </a:lnSpc>
            </a:pPr>
            <a:endParaRPr lang="el-GR" sz="36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p:nvPr>
        </p:nvSpPr>
        <p:spPr/>
        <p:txBody>
          <a:bodyPr/>
          <a:lstStyle/>
          <a:p>
            <a:pPr algn="r" eaLnBrk="1" hangingPunct="1"/>
            <a:r>
              <a:rPr lang="el-GR" sz="3600" b="1" smtClean="0">
                <a:solidFill>
                  <a:schemeClr val="accent2"/>
                </a:solidFill>
                <a:effectLst>
                  <a:outerShdw blurRad="38100" dist="38100" dir="2700000" algn="tl">
                    <a:srgbClr val="C0C0C0"/>
                  </a:outerShdw>
                </a:effectLst>
              </a:rPr>
              <a:t>Περιβαλλοντικά </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Οφέλη</a:t>
            </a:r>
          </a:p>
        </p:txBody>
      </p:sp>
      <p:sp>
        <p:nvSpPr>
          <p:cNvPr id="211974" name="Rectangle 6"/>
          <p:cNvSpPr>
            <a:spLocks noGrp="1" noChangeArrowheads="1"/>
          </p:cNvSpPr>
          <p:nvPr>
            <p:ph type="body" idx="1"/>
          </p:nvPr>
        </p:nvSpPr>
        <p:spPr/>
        <p:txBody>
          <a:bodyPr/>
          <a:lstStyle/>
          <a:p>
            <a:pPr marL="0" indent="0" eaLnBrk="1" hangingPunct="1">
              <a:buFontTx/>
              <a:buNone/>
              <a:defRPr/>
            </a:pPr>
            <a:endParaRPr lang="en-US" sz="2800" b="1" dirty="0" smtClean="0">
              <a:effectLst>
                <a:outerShdw blurRad="38100" dist="38100" dir="2700000" algn="tl">
                  <a:srgbClr val="000000">
                    <a:alpha val="43137"/>
                  </a:srgbClr>
                </a:outerShdw>
              </a:effectLst>
            </a:endParaRPr>
          </a:p>
          <a:p>
            <a:pPr marL="0" indent="0" eaLnBrk="1" hangingPunct="1">
              <a:buFontTx/>
              <a:buNone/>
              <a:defRPr/>
            </a:pPr>
            <a:endParaRPr lang="en-US" sz="2800" b="1" dirty="0" smtClean="0">
              <a:effectLst>
                <a:outerShdw blurRad="38100" dist="38100" dir="2700000" algn="tl">
                  <a:srgbClr val="000000">
                    <a:alpha val="43137"/>
                  </a:srgbClr>
                </a:outerShdw>
              </a:effectLst>
            </a:endParaRPr>
          </a:p>
          <a:p>
            <a:pPr marL="0" indent="0" algn="ctr" eaLnBrk="1" hangingPunct="1">
              <a:buFontTx/>
              <a:buNone/>
              <a:defRPr/>
            </a:pPr>
            <a:r>
              <a:rPr lang="el-GR" sz="2800" b="1" dirty="0" smtClean="0">
                <a:effectLst>
                  <a:outerShdw blurRad="38100" dist="38100" dir="2700000" algn="tl">
                    <a:srgbClr val="000000">
                      <a:alpha val="43137"/>
                    </a:srgbClr>
                  </a:outerShdw>
                </a:effectLst>
              </a:rPr>
              <a:t>Το </a:t>
            </a:r>
            <a:r>
              <a:rPr lang="el-GR" sz="2800" b="1" dirty="0" err="1" smtClean="0">
                <a:effectLst>
                  <a:outerShdw blurRad="38100" dist="38100" dir="2700000" algn="tl">
                    <a:srgbClr val="000000">
                      <a:alpha val="43137"/>
                    </a:srgbClr>
                  </a:outerShdw>
                </a:effectLst>
              </a:rPr>
              <a:t>κόμποστ</a:t>
            </a:r>
            <a:r>
              <a:rPr lang="el-GR" sz="2800" b="1" dirty="0" smtClean="0">
                <a:effectLst>
                  <a:outerShdw blurRad="38100" dist="38100" dir="2700000" algn="tl">
                    <a:srgbClr val="000000">
                      <a:alpha val="43137"/>
                    </a:srgbClr>
                  </a:outerShdw>
                </a:effectLst>
              </a:rPr>
              <a:t> που παράγεται σε επίπεδο κατοικίας είναι υψηλής ποιότητας συγκρινόμενο με τα υλικά που παράγονται σε κεντρικές μονάδες επεξεργασίας Αστικών Στερεών Απορριμμάτων (Α.Σ.Α) λόγω του ότι υπάρχουν λιγότερες προσμίξεις</a:t>
            </a:r>
            <a:endParaRPr lang="el-GR" sz="28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p:nvPr>
        </p:nvSpPr>
        <p:spPr/>
        <p:txBody>
          <a:bodyPr/>
          <a:lstStyle/>
          <a:p>
            <a:pPr algn="r" eaLnBrk="1" hangingPunct="1"/>
            <a:r>
              <a:rPr lang="el-GR" sz="3600" b="1" smtClean="0">
                <a:solidFill>
                  <a:schemeClr val="accent2"/>
                </a:solidFill>
                <a:effectLst>
                  <a:outerShdw blurRad="38100" dist="38100" dir="2700000" algn="tl">
                    <a:srgbClr val="C0C0C0"/>
                  </a:outerShdw>
                </a:effectLst>
              </a:rPr>
              <a:t>Περιβαλλοντικά </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Οφέλη</a:t>
            </a:r>
            <a:r>
              <a:rPr lang="el-GR" sz="3200" b="1" smtClean="0">
                <a:solidFill>
                  <a:schemeClr val="accent2"/>
                </a:solidFill>
                <a:effectLst>
                  <a:outerShdw blurRad="38100" dist="38100" dir="2700000" algn="tl">
                    <a:srgbClr val="C0C0C0"/>
                  </a:outerShdw>
                </a:effectLst>
              </a:rPr>
              <a:t> </a:t>
            </a:r>
          </a:p>
        </p:txBody>
      </p:sp>
      <p:sp>
        <p:nvSpPr>
          <p:cNvPr id="211974" name="Rectangle 6"/>
          <p:cNvSpPr>
            <a:spLocks noGrp="1" noChangeArrowheads="1"/>
          </p:cNvSpPr>
          <p:nvPr>
            <p:ph type="body" idx="1"/>
          </p:nvPr>
        </p:nvSpPr>
        <p:spPr>
          <a:xfrm>
            <a:off x="457200" y="1989138"/>
            <a:ext cx="8229600" cy="4525962"/>
          </a:xfrm>
        </p:spPr>
        <p:txBody>
          <a:bodyPr/>
          <a:lstStyle/>
          <a:p>
            <a:pPr marL="0" indent="0" eaLnBrk="1" hangingPunct="1">
              <a:buFontTx/>
              <a:buNone/>
              <a:defRPr/>
            </a:pPr>
            <a:r>
              <a:rPr lang="el-GR" sz="2600" b="1" dirty="0" smtClean="0"/>
              <a:t>Η προσθήκη </a:t>
            </a:r>
            <a:r>
              <a:rPr lang="el-GR" sz="2600" b="1" dirty="0" err="1" smtClean="0"/>
              <a:t>κόμποστ</a:t>
            </a:r>
            <a:r>
              <a:rPr lang="el-GR" sz="2600" b="1" dirty="0" smtClean="0"/>
              <a:t> στο χώμα κήπων βελτιώνει την υγεία, τη δομή και τη γονιμότητα του εδάφους. Επιπλέον, αυξάνει την ικανότητα του εδάφους να συγκρατεί το νερό και την ικανότητα του να αποθηκεύει θρεπτικά συστατικά, με συνέπεια τη χαμηλότερη απαίτηση για πότισμα και τη χρήση λιγότερων λιπασμάτων. Η αποφυγή των ανόργανων </a:t>
            </a:r>
            <a:r>
              <a:rPr lang="el-GR" sz="2600" b="1" dirty="0" err="1" smtClean="0"/>
              <a:t>υδατοδιαλυτών</a:t>
            </a:r>
            <a:r>
              <a:rPr lang="el-GR" sz="2600" b="1" dirty="0" smtClean="0"/>
              <a:t> λιπασμάτων συμβάλει στην προστασία του υδροφόρου ορίζοντα από τη ρύπανση και στην αποτροπή έλκυσης χημικών στην ατμόσφαιρα κατά τη διαδικασία παραγωγής τους.</a:t>
            </a:r>
          </a:p>
          <a:p>
            <a:pPr eaLnBrk="1" hangingPunct="1">
              <a:defRPr/>
            </a:pPr>
            <a:endParaRPr lang="el-GR"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4_fondo_landsc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p:nvPr>
        </p:nvSpPr>
        <p:spPr/>
        <p:txBody>
          <a:bodyPr/>
          <a:lstStyle/>
          <a:p>
            <a:pPr algn="r" eaLnBrk="1" hangingPunct="1"/>
            <a:r>
              <a:rPr lang="el-GR" sz="3600" b="1" smtClean="0">
                <a:solidFill>
                  <a:schemeClr val="accent2"/>
                </a:solidFill>
                <a:effectLst>
                  <a:outerShdw blurRad="38100" dist="38100" dir="2700000" algn="tl">
                    <a:srgbClr val="C0C0C0"/>
                  </a:outerShdw>
                </a:effectLst>
              </a:rPr>
              <a:t>Περιβαλλοντικά </a:t>
            </a:r>
            <a:br>
              <a:rPr lang="el-GR" sz="3600" b="1" smtClean="0">
                <a:solidFill>
                  <a:schemeClr val="accent2"/>
                </a:solidFill>
                <a:effectLst>
                  <a:outerShdw blurRad="38100" dist="38100" dir="2700000" algn="tl">
                    <a:srgbClr val="C0C0C0"/>
                  </a:outerShdw>
                </a:effectLst>
              </a:rPr>
            </a:br>
            <a:r>
              <a:rPr lang="el-GR" sz="3600" b="1" smtClean="0">
                <a:solidFill>
                  <a:schemeClr val="accent2"/>
                </a:solidFill>
                <a:effectLst>
                  <a:outerShdw blurRad="38100" dist="38100" dir="2700000" algn="tl">
                    <a:srgbClr val="C0C0C0"/>
                  </a:outerShdw>
                </a:effectLst>
              </a:rPr>
              <a:t>Οφέλη</a:t>
            </a:r>
            <a:r>
              <a:rPr lang="el-GR" sz="3200" b="1" smtClean="0">
                <a:solidFill>
                  <a:schemeClr val="accent2"/>
                </a:solidFill>
                <a:effectLst>
                  <a:outerShdw blurRad="38100" dist="38100" dir="2700000" algn="tl">
                    <a:srgbClr val="C0C0C0"/>
                  </a:outerShdw>
                </a:effectLst>
              </a:rPr>
              <a:t> </a:t>
            </a:r>
          </a:p>
        </p:txBody>
      </p:sp>
      <p:sp>
        <p:nvSpPr>
          <p:cNvPr id="211974" name="Rectangle 6"/>
          <p:cNvSpPr>
            <a:spLocks noGrp="1" noChangeArrowheads="1"/>
          </p:cNvSpPr>
          <p:nvPr>
            <p:ph type="body" idx="1"/>
          </p:nvPr>
        </p:nvSpPr>
        <p:spPr>
          <a:xfrm>
            <a:off x="457200" y="1989138"/>
            <a:ext cx="8229600" cy="4525962"/>
          </a:xfrm>
        </p:spPr>
        <p:txBody>
          <a:bodyPr/>
          <a:lstStyle/>
          <a:p>
            <a:pPr eaLnBrk="1" hangingPunct="1">
              <a:defRPr/>
            </a:pPr>
            <a:r>
              <a:rPr lang="el-GR" b="1" dirty="0" smtClean="0">
                <a:effectLst>
                  <a:outerShdw blurRad="38100" dist="38100" dir="2700000" algn="tl">
                    <a:srgbClr val="000000">
                      <a:alpha val="43137"/>
                    </a:srgbClr>
                  </a:outerShdw>
                </a:effectLst>
              </a:rPr>
              <a:t>Το </a:t>
            </a:r>
            <a:r>
              <a:rPr lang="el-GR" b="1" dirty="0" err="1" smtClean="0">
                <a:effectLst>
                  <a:outerShdw blurRad="38100" dist="38100" dir="2700000" algn="tl">
                    <a:srgbClr val="000000">
                      <a:alpha val="43137"/>
                    </a:srgbClr>
                  </a:outerShdw>
                </a:effectLst>
              </a:rPr>
              <a:t>κόμποστ</a:t>
            </a:r>
            <a:r>
              <a:rPr lang="el-GR" b="1" dirty="0" smtClean="0">
                <a:effectLst>
                  <a:outerShdw blurRad="38100" dist="38100" dir="2700000" algn="tl">
                    <a:srgbClr val="000000">
                      <a:alpha val="43137"/>
                    </a:srgbClr>
                  </a:outerShdw>
                </a:effectLst>
              </a:rPr>
              <a:t> συμβάλει στην καλύτερη ανάπτυξη των φυτών, επειδή τα φυτά έχουν ευκολότερη πρόσβαση σε νερό και θρεπτικά συστατικά για μεγαλύτερα χρονικά διαστήματα χαλαρώνει το σμιχτό αργιλώδες χώμα και έτσι οι ρίζες εισχωρούν ευκολότερα στο έδαφος.</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1228</TotalTime>
  <Words>1213</Words>
  <Application>Microsoft Office PowerPoint</Application>
  <PresentationFormat>Προβολή στην οθόνη (4:3)</PresentationFormat>
  <Paragraphs>152</Paragraphs>
  <Slides>34</Slides>
  <Notes>17</Notes>
  <HiddenSlides>0</HiddenSlides>
  <MMClips>0</MMClips>
  <ScaleCrop>false</ScaleCrop>
  <HeadingPairs>
    <vt:vector size="8" baseType="variant">
      <vt:variant>
        <vt:lpstr>Γραμματοσειρές που χρησιμοποιούνται</vt:lpstr>
      </vt:variant>
      <vt:variant>
        <vt:i4>3</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34</vt:i4>
      </vt:variant>
    </vt:vector>
  </HeadingPairs>
  <TitlesOfParts>
    <vt:vector size="39" baseType="lpstr">
      <vt:lpstr>Arial</vt:lpstr>
      <vt:lpstr>Verdana</vt:lpstr>
      <vt:lpstr>Wingdings</vt:lpstr>
      <vt:lpstr>Προεπιλεγμένη σχεδίαση</vt:lpstr>
      <vt:lpstr>Picture (Metafile)</vt:lpstr>
      <vt:lpstr> «Οικιακή Κομποστοποίηση στο Δήμο Χερσονήσου:  Ένα Πρόγραμμα μόνο με οφέλη»</vt:lpstr>
      <vt:lpstr> Νομοθεσία  </vt:lpstr>
      <vt:lpstr>Τι είναι η  κομποστοποίηση;</vt:lpstr>
      <vt:lpstr> Οικιακή Κομποστοποίηση  σε νούμερα….</vt:lpstr>
      <vt:lpstr>Οικιακή Κομποστοποίηση στους ΟΤΑ</vt:lpstr>
      <vt:lpstr>Περιβαλλοντικά  Οφέλη</vt:lpstr>
      <vt:lpstr>Περιβαλλοντικά  Οφέλη</vt:lpstr>
      <vt:lpstr>Περιβαλλοντικά  Οφέλη </vt:lpstr>
      <vt:lpstr>Περιβαλλοντικά  Οφέλη </vt:lpstr>
      <vt:lpstr>  Περιβαλλοντικά  Οφέλη   </vt:lpstr>
      <vt:lpstr> Κοινωνικά  Οφέλη  </vt:lpstr>
      <vt:lpstr>Κοινωνικά  Οφέλη</vt:lpstr>
      <vt:lpstr>Κοινωνικά  Οφέλη</vt:lpstr>
      <vt:lpstr>Οικονομικά Οφέλη  για το Δήμο </vt:lpstr>
      <vt:lpstr>Οικονομικά Οφέλη  για το Δήμο </vt:lpstr>
      <vt:lpstr>Οικονομικά Οφέλη  για τους πολίτες </vt:lpstr>
      <vt:lpstr> </vt:lpstr>
      <vt:lpstr>Στόχοι προγράμματος</vt:lpstr>
      <vt:lpstr>Στόχοι προγράμματος</vt:lpstr>
      <vt:lpstr>Στόχοι προγράμματος</vt:lpstr>
      <vt:lpstr>Οργάνωση προγράμματος  Οικιακής Κομποστοποίησης</vt:lpstr>
      <vt:lpstr> Υποστήριξη  προγράμματος  </vt:lpstr>
      <vt:lpstr>Μητρώο Εθελοντών Οικιακής Κομποστοποίησης</vt:lpstr>
      <vt:lpstr>Παρουσίαση του PowerPoint</vt:lpstr>
      <vt:lpstr>Κομποστοποιητής</vt:lpstr>
      <vt:lpstr> Τι υλικά μπορούμε να κομποστοποιήσουμε  </vt:lpstr>
      <vt:lpstr>  Τι υλικά δεν μπορούμε να κομποστοποιήσουμε: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Δεν πετάμε τίποτα</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ΟΡΘΟΛΟΓΙΚΗ ΔΙΑΧΕΙΡΙΣΗ ΑΣΤΙΚΩΝ ΑΠΟΡΡΙΜΜΑΤΩΝ.  Η ΔΙΑΛΟΓΗ ΣΤΗΝ ΠΗΓΗ ΜΟΝΟΔΡΟΜΟΣ ΓΙΑ ΤΙΣ ΤΟΠΙΚΕΣ ΚΟΙΝΩΝΙΕΣ</dc:title>
  <dc:creator>User</dc:creator>
  <cp:lastModifiedBy>Natassa</cp:lastModifiedBy>
  <cp:revision>30</cp:revision>
  <dcterms:created xsi:type="dcterms:W3CDTF">2013-03-02T14:44:46Z</dcterms:created>
  <dcterms:modified xsi:type="dcterms:W3CDTF">2013-03-07T07:00:17Z</dcterms:modified>
</cp:coreProperties>
</file>