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73" r:id="rId2"/>
    <p:sldId id="293" r:id="rId3"/>
    <p:sldId id="294" r:id="rId4"/>
    <p:sldId id="302" r:id="rId5"/>
    <p:sldId id="303" r:id="rId6"/>
    <p:sldId id="301" r:id="rId7"/>
    <p:sldId id="256" r:id="rId8"/>
    <p:sldId id="327" r:id="rId9"/>
    <p:sldId id="328" r:id="rId10"/>
    <p:sldId id="329" r:id="rId11"/>
    <p:sldId id="295" r:id="rId12"/>
    <p:sldId id="296" r:id="rId13"/>
    <p:sldId id="298" r:id="rId14"/>
    <p:sldId id="299" r:id="rId15"/>
    <p:sldId id="300" r:id="rId16"/>
    <p:sldId id="277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26" r:id="rId4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43" autoAdjust="0"/>
    <p:restoredTop sz="94714" autoAdjust="0"/>
  </p:normalViewPr>
  <p:slideViewPr>
    <p:cSldViewPr>
      <p:cViewPr>
        <p:scale>
          <a:sx n="90" d="100"/>
          <a:sy n="90" d="100"/>
        </p:scale>
        <p:origin x="-324" y="7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3B3F5-DFBB-4828-989B-F419D7A493F8}" type="datetimeFigureOut">
              <a:rPr lang="el-GR" smtClean="0"/>
              <a:pPr/>
              <a:t>19/1/2013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A5E08-8FC6-4859-B69D-B79D293AADE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96328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A5E08-8FC6-4859-B69D-B79D293AADE5}" type="slidenum">
              <a:rPr lang="el-GR" smtClean="0"/>
              <a:pPr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875933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A5E08-8FC6-4859-B69D-B79D293AADE5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875933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728A-4676-4AD5-993F-08C67E1B74CF}" type="datetimeFigureOut">
              <a:rPr lang="el-GR" smtClean="0"/>
              <a:pPr/>
              <a:t>19/1/2013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8550-CD19-4A07-9800-87B745423EA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13109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728A-4676-4AD5-993F-08C67E1B74CF}" type="datetimeFigureOut">
              <a:rPr lang="el-GR" smtClean="0"/>
              <a:pPr/>
              <a:t>19/1/2013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8550-CD19-4A07-9800-87B745423EA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374258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728A-4676-4AD5-993F-08C67E1B74CF}" type="datetimeFigureOut">
              <a:rPr lang="el-GR" smtClean="0"/>
              <a:pPr/>
              <a:t>19/1/2013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8550-CD19-4A07-9800-87B745423EA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248527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728A-4676-4AD5-993F-08C67E1B74CF}" type="datetimeFigureOut">
              <a:rPr lang="el-GR" smtClean="0"/>
              <a:pPr/>
              <a:t>19/1/2013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8550-CD19-4A07-9800-87B745423EA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971722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728A-4676-4AD5-993F-08C67E1B74CF}" type="datetimeFigureOut">
              <a:rPr lang="el-GR" smtClean="0"/>
              <a:pPr/>
              <a:t>19/1/2013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8550-CD19-4A07-9800-87B745423EA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17624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728A-4676-4AD5-993F-08C67E1B74CF}" type="datetimeFigureOut">
              <a:rPr lang="el-GR" smtClean="0"/>
              <a:pPr/>
              <a:t>19/1/2013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8550-CD19-4A07-9800-87B745423EA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6552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728A-4676-4AD5-993F-08C67E1B74CF}" type="datetimeFigureOut">
              <a:rPr lang="el-GR" smtClean="0"/>
              <a:pPr/>
              <a:t>19/1/2013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8550-CD19-4A07-9800-87B745423EA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98114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728A-4676-4AD5-993F-08C67E1B74CF}" type="datetimeFigureOut">
              <a:rPr lang="el-GR" smtClean="0"/>
              <a:pPr/>
              <a:t>19/1/2013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8550-CD19-4A07-9800-87B745423EA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95604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728A-4676-4AD5-993F-08C67E1B74CF}" type="datetimeFigureOut">
              <a:rPr lang="el-GR" smtClean="0"/>
              <a:pPr/>
              <a:t>19/1/2013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8550-CD19-4A07-9800-87B745423EA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959699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728A-4676-4AD5-993F-08C67E1B74CF}" type="datetimeFigureOut">
              <a:rPr lang="el-GR" smtClean="0"/>
              <a:pPr/>
              <a:t>19/1/2013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8550-CD19-4A07-9800-87B745423EA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68592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728A-4676-4AD5-993F-08C67E1B74CF}" type="datetimeFigureOut">
              <a:rPr lang="el-GR" smtClean="0"/>
              <a:pPr/>
              <a:t>19/1/2013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8550-CD19-4A07-9800-87B745423EA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08984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5728A-4676-4AD5-993F-08C67E1B74CF}" type="datetimeFigureOut">
              <a:rPr lang="el-GR" smtClean="0"/>
              <a:pPr/>
              <a:t>19/1/2013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C8550-CD19-4A07-9800-87B745423EA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01870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myhersonissos" TargetMode="External"/><Relationship Id="rId13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12" Type="http://schemas.openxmlformats.org/officeDocument/2006/relationships/hyperlink" Target="https://plus.google.com/112062865072762975025/" TargetMode="External"/><Relationship Id="rId17" Type="http://schemas.openxmlformats.org/officeDocument/2006/relationships/image" Target="../media/image15.jpeg"/><Relationship Id="rId2" Type="http://schemas.openxmlformats.org/officeDocument/2006/relationships/hyperlink" Target="http://www.facebook.com/hersonissosgreece" TargetMode="External"/><Relationship Id="rId16" Type="http://schemas.openxmlformats.org/officeDocument/2006/relationships/hyperlink" Target="http://www.flickr.com/photos/70934829@N02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foursquare.com/myhersonissos/" TargetMode="External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10" Type="http://schemas.openxmlformats.org/officeDocument/2006/relationships/hyperlink" Target="http://pinterest.com/hersonissos/" TargetMode="External"/><Relationship Id="rId4" Type="http://schemas.openxmlformats.org/officeDocument/2006/relationships/hyperlink" Target="http://www.twitter.com/" TargetMode="External"/><Relationship Id="rId9" Type="http://schemas.openxmlformats.org/officeDocument/2006/relationships/image" Target="../media/image11.jpeg"/><Relationship Id="rId14" Type="http://schemas.openxmlformats.org/officeDocument/2006/relationships/hyperlink" Target="http://www.slideshare.net/myhersonisso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DidYouKnowAction.pdf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ersonissos_21022013.pptx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hyperlink" Target="Malia_25012013.pptx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&#935;&#940;&#961;&#964;&#949;&#962;.pptx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myhersonissos" TargetMode="External"/><Relationship Id="rId13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12" Type="http://schemas.openxmlformats.org/officeDocument/2006/relationships/hyperlink" Target="https://plus.google.com/112062865072762975025/" TargetMode="External"/><Relationship Id="rId17" Type="http://schemas.openxmlformats.org/officeDocument/2006/relationships/image" Target="../media/image15.jpeg"/><Relationship Id="rId2" Type="http://schemas.openxmlformats.org/officeDocument/2006/relationships/hyperlink" Target="http://www.facebook.com/hersonissosgreece" TargetMode="External"/><Relationship Id="rId16" Type="http://schemas.openxmlformats.org/officeDocument/2006/relationships/hyperlink" Target="http://www.flickr.com/photos/70934829@N0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oursquare.com/myhersonissos/" TargetMode="External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10" Type="http://schemas.openxmlformats.org/officeDocument/2006/relationships/hyperlink" Target="http://pinterest.com/hersonissos/" TargetMode="External"/><Relationship Id="rId4" Type="http://schemas.openxmlformats.org/officeDocument/2006/relationships/hyperlink" Target="http://www.twitter.com/" TargetMode="External"/><Relationship Id="rId9" Type="http://schemas.openxmlformats.org/officeDocument/2006/relationships/image" Target="../media/image11.jpeg"/><Relationship Id="rId14" Type="http://schemas.openxmlformats.org/officeDocument/2006/relationships/hyperlink" Target="http://www.slideshare.net/myhersonissos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hyperlink" Target="http://www.slideshare.net/myhersonissos" TargetMode="External"/><Relationship Id="rId18" Type="http://schemas.openxmlformats.org/officeDocument/2006/relationships/image" Target="../media/image58.jpeg"/><Relationship Id="rId3" Type="http://schemas.openxmlformats.org/officeDocument/2006/relationships/hyperlink" Target="https://www.facebook.com/hersonissosgreece" TargetMode="External"/><Relationship Id="rId7" Type="http://schemas.openxmlformats.org/officeDocument/2006/relationships/hyperlink" Target="http://www.youtube.com/myhersonissos" TargetMode="External"/><Relationship Id="rId12" Type="http://schemas.openxmlformats.org/officeDocument/2006/relationships/image" Target="../media/image55.png"/><Relationship Id="rId17" Type="http://schemas.openxmlformats.org/officeDocument/2006/relationships/hyperlink" Target="https://foursquare.com/myhersonissos/" TargetMode="External"/><Relationship Id="rId2" Type="http://schemas.openxmlformats.org/officeDocument/2006/relationships/image" Target="../media/image50.jpe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11" Type="http://schemas.openxmlformats.org/officeDocument/2006/relationships/hyperlink" Target="https://plus.google.com/112062865072762975025/" TargetMode="External"/><Relationship Id="rId5" Type="http://schemas.openxmlformats.org/officeDocument/2006/relationships/hyperlink" Target="http://www.flickr.com/photos/70934829@N02/" TargetMode="External"/><Relationship Id="rId15" Type="http://schemas.openxmlformats.org/officeDocument/2006/relationships/hyperlink" Target="https://twitter.com/" TargetMode="External"/><Relationship Id="rId10" Type="http://schemas.openxmlformats.org/officeDocument/2006/relationships/image" Target="../media/image54.png"/><Relationship Id="rId19" Type="http://schemas.openxmlformats.org/officeDocument/2006/relationships/image" Target="../media/image59.png"/><Relationship Id="rId4" Type="http://schemas.openxmlformats.org/officeDocument/2006/relationships/image" Target="../media/image51.jpeg"/><Relationship Id="rId9" Type="http://schemas.openxmlformats.org/officeDocument/2006/relationships/hyperlink" Target="http://pinterest.com/hersonissos/" TargetMode="External"/><Relationship Id="rId1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_D7081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00296" y="0"/>
            <a:ext cx="12144459" cy="6858000"/>
          </a:xfrm>
          <a:prstGeom prst="rect">
            <a:avLst/>
          </a:prstGeom>
          <a:noFill/>
        </p:spPr>
      </p:pic>
      <p:pic>
        <p:nvPicPr>
          <p:cNvPr id="9222" name="Picture 6" descr="C:\Users\user\Desktop\ppt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322" y="-99392"/>
            <a:ext cx="9483866" cy="2428876"/>
          </a:xfrm>
          <a:prstGeom prst="rect">
            <a:avLst/>
          </a:prstGeom>
          <a:noFill/>
        </p:spPr>
      </p:pic>
      <p:pic>
        <p:nvPicPr>
          <p:cNvPr id="9223" name="Picture 7" descr="C:\Users\user\Desktop\ppt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86346"/>
            <a:ext cx="9144000" cy="214311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43608" y="2329484"/>
            <a:ext cx="6048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MV Boli" pitchFamily="2" charset="0"/>
              </a:rPr>
              <a:t>Ατζέντα Παρουσίασης </a:t>
            </a:r>
            <a:endParaRPr lang="el-G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MV Boli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103" y="392069"/>
            <a:ext cx="91450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Script MT Bold" pitchFamily="66" charset="0"/>
                <a:ea typeface="Verdana" pitchFamily="34" charset="0"/>
                <a:cs typeface="Verdana" pitchFamily="34" charset="0"/>
              </a:rPr>
              <a:t>Hersonissos Municipality</a:t>
            </a:r>
            <a:endParaRPr lang="el-GR" sz="66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Ατζέντα Παρουσίασης</a:t>
            </a:r>
            <a:endParaRPr lang="en-US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939188" y="1845658"/>
            <a:ext cx="7200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l-GR" sz="2400" dirty="0"/>
              <a:t>ΒΙΤΑ - ΟΣΑΠΥ</a:t>
            </a:r>
            <a:endParaRPr lang="en-US" sz="2400" dirty="0"/>
          </a:p>
          <a:p>
            <a:pPr marL="285750" lvl="0" indent="-285750">
              <a:buFontTx/>
              <a:buChar char="-"/>
            </a:pPr>
            <a:r>
              <a:rPr lang="el-GR" sz="2400" dirty="0" smtClean="0"/>
              <a:t>Παραγωγή Φωτογραφικού Υλικού  </a:t>
            </a:r>
          </a:p>
          <a:p>
            <a:pPr marL="285750" lvl="0" indent="-285750">
              <a:buFontTx/>
              <a:buChar char="-"/>
            </a:pPr>
            <a:r>
              <a:rPr lang="el-GR" sz="2400" dirty="0" smtClean="0"/>
              <a:t>Δορυφόροι Λογαριασμοί </a:t>
            </a:r>
          </a:p>
          <a:p>
            <a:pPr marL="285750" indent="-285750">
              <a:buFontTx/>
              <a:buChar char="-"/>
            </a:pPr>
            <a:r>
              <a:rPr lang="el-GR" sz="2400" dirty="0" smtClean="0"/>
              <a:t>Στρατηγική στα </a:t>
            </a:r>
            <a:r>
              <a:rPr lang="en-US" sz="2400" dirty="0" smtClean="0"/>
              <a:t>Social </a:t>
            </a:r>
            <a:r>
              <a:rPr lang="en-US" sz="2400" dirty="0"/>
              <a:t>Media</a:t>
            </a:r>
            <a:endParaRPr lang="el-GR" sz="2400" dirty="0"/>
          </a:p>
          <a:p>
            <a:pPr marL="285750" lvl="0" indent="-285750">
              <a:buFontTx/>
              <a:buChar char="-"/>
            </a:pPr>
            <a:r>
              <a:rPr lang="en-GB" sz="2400" dirty="0" smtClean="0"/>
              <a:t>Did </a:t>
            </a:r>
            <a:r>
              <a:rPr lang="en-GB" sz="2400" dirty="0"/>
              <a:t>You Know </a:t>
            </a:r>
            <a:r>
              <a:rPr lang="en-GB" sz="2400" dirty="0" smtClean="0"/>
              <a:t>Action</a:t>
            </a:r>
            <a:r>
              <a:rPr lang="el-GR" sz="2400" dirty="0" smtClean="0"/>
              <a:t> </a:t>
            </a:r>
            <a:endParaRPr lang="en-US" sz="2400" dirty="0" smtClean="0"/>
          </a:p>
          <a:p>
            <a:pPr marL="285750" lvl="0" indent="-285750">
              <a:buFontTx/>
              <a:buChar char="-"/>
            </a:pPr>
            <a:r>
              <a:rPr lang="en-GB" sz="2400" dirty="0" smtClean="0"/>
              <a:t>Destination </a:t>
            </a:r>
            <a:r>
              <a:rPr lang="en-GB" sz="2400" dirty="0"/>
              <a:t>Profiles</a:t>
            </a:r>
            <a:r>
              <a:rPr lang="el-GR" sz="2400" dirty="0" smtClean="0"/>
              <a:t>(Γούβες, Μάλια, Χερσόνησος)</a:t>
            </a:r>
          </a:p>
          <a:p>
            <a:pPr marL="285750" lvl="0" indent="-285750">
              <a:buFontTx/>
              <a:buChar char="-"/>
            </a:pPr>
            <a:r>
              <a:rPr lang="el-GR" sz="2400" dirty="0" smtClean="0"/>
              <a:t>Πολιτικοί Γάμοι</a:t>
            </a:r>
          </a:p>
          <a:p>
            <a:pPr marL="285750" lvl="0" indent="-285750">
              <a:buFontTx/>
              <a:buChar char="-"/>
            </a:pPr>
            <a:r>
              <a:rPr lang="el-GR" sz="2400" dirty="0" smtClean="0"/>
              <a:t>Θεματικά Έντυπα</a:t>
            </a:r>
          </a:p>
          <a:p>
            <a:pPr marL="285750" lvl="0" indent="-285750">
              <a:buFontTx/>
              <a:buChar char="-"/>
            </a:pPr>
            <a:r>
              <a:rPr lang="el-GR" sz="2400" dirty="0" smtClean="0"/>
              <a:t>Χάρτες</a:t>
            </a:r>
          </a:p>
          <a:p>
            <a:pPr lvl="0"/>
            <a:endParaRPr lang="el-GR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578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ΒΙΤΑ  </a:t>
            </a:r>
            <a:endParaRPr lang="en-US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51520" y="1785617"/>
            <a:ext cx="7200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dirty="0"/>
              <a:t>Στρατηγικοί Στόχοι για την Βιώσιμη Τουριστική Ανάπτυξη</a:t>
            </a:r>
          </a:p>
          <a:p>
            <a:endParaRPr lang="el-GR" dirty="0"/>
          </a:p>
          <a:p>
            <a:r>
              <a:rPr lang="el-GR" b="1" dirty="0"/>
              <a:t>Στρατηγικός Στόχος 1</a:t>
            </a:r>
            <a:r>
              <a:rPr lang="el-GR" dirty="0"/>
              <a:t>: Αναβάθμιση του τουριστικού </a:t>
            </a:r>
            <a:r>
              <a:rPr lang="el-GR" dirty="0" smtClean="0"/>
              <a:t>υπόβαθρου </a:t>
            </a:r>
            <a:r>
              <a:rPr lang="el-GR" dirty="0"/>
              <a:t>μέσω της βελτίωσης βασικών δημόσιων υποδομών.</a:t>
            </a:r>
          </a:p>
          <a:p>
            <a:endParaRPr lang="el-GR" dirty="0"/>
          </a:p>
          <a:p>
            <a:r>
              <a:rPr lang="el-GR" b="1" dirty="0"/>
              <a:t>Στρατηγικός Στόχος 2 </a:t>
            </a:r>
            <a:r>
              <a:rPr lang="el-GR" dirty="0"/>
              <a:t>: Διαφοροποίηση του τοπικού παραγωγικού συστήματος με έμφαση στην Αναβάθμιση και Διαφοροποίηση του τουριστικού προϊόντος και διεύρυνση της παραγωγικής βάσης του Δήμου. Ενίσχυση της τοπικής επιχειρηματικότητας.</a:t>
            </a:r>
          </a:p>
          <a:p>
            <a:endParaRPr lang="el-GR" dirty="0"/>
          </a:p>
          <a:p>
            <a:r>
              <a:rPr lang="el-GR" b="1" dirty="0"/>
              <a:t>Στρατηγικός Στόχος 3</a:t>
            </a:r>
            <a:r>
              <a:rPr lang="el-GR" dirty="0"/>
              <a:t>: Πρόταξη μιας πολιτικής περιβαλλοντικής προστασίας του φυσικού και ανθρωπογενούς περιβάλλοντος. </a:t>
            </a:r>
          </a:p>
        </p:txBody>
      </p:sp>
      <p:pic>
        <p:nvPicPr>
          <p:cNvPr id="1026" name="Picture 2" descr="C:\Users\mliapa\Documents\MinasLiapakis\ΔήμοςΧερσονήσου\SocialMedia\Images\βιτα jp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556792"/>
            <a:ext cx="154321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423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5 - Εικόνα" descr="Map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4136" y="1556792"/>
            <a:ext cx="6300192" cy="4454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Πρόγραμμα Ολοκληρωμένης </a:t>
            </a:r>
            <a:r>
              <a:rPr lang="el-GR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Ανάπτυξης Υπαίθρου (</a:t>
            </a:r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ΟΣΑΠΥ)  </a:t>
            </a:r>
            <a:endParaRPr lang="en-US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2" descr="C:\Users\mliapa\Documents\MinasLiapakis\ΔήμοςΧερσονήσου\SocialMedia\Images\βιτα jp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556792"/>
            <a:ext cx="154321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0165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Πρόγραμμα Ολοκληρωμένης </a:t>
            </a:r>
            <a:r>
              <a:rPr lang="el-GR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Ανάπτυξης Υπαίθρου (</a:t>
            </a:r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ΟΣΑΠΥ)  </a:t>
            </a:r>
            <a:endParaRPr lang="en-US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2" descr="C:\Users\mliapa\Documents\MinasLiapakis\ΔήμοςΧερσονήσου\SocialMedia\Images\βιτα jp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556792"/>
            <a:ext cx="154321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Ορθογώνιο 8"/>
          <p:cNvSpPr/>
          <p:nvPr/>
        </p:nvSpPr>
        <p:spPr>
          <a:xfrm>
            <a:off x="251520" y="1988840"/>
            <a:ext cx="7200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dirty="0" smtClean="0"/>
              <a:t>Ενδεικτικά Έργα ΟΣΑΠΥ</a:t>
            </a:r>
            <a:endParaRPr lang="el-GR" sz="2000" b="1" dirty="0"/>
          </a:p>
          <a:p>
            <a:pPr marL="342900" indent="-342900">
              <a:buAutoNum type="arabicPeriod"/>
            </a:pPr>
            <a:r>
              <a:rPr lang="el-GR" dirty="0" smtClean="0"/>
              <a:t>Ανάπλαση κεντρικής πλατείας </a:t>
            </a:r>
            <a:r>
              <a:rPr lang="el-GR" dirty="0" err="1" smtClean="0"/>
              <a:t>Σγουροκεφαλίου</a:t>
            </a:r>
            <a:r>
              <a:rPr lang="el-GR" dirty="0" smtClean="0"/>
              <a:t>, Δ.Ε. Επισκοπής</a:t>
            </a:r>
          </a:p>
          <a:p>
            <a:pPr marL="342900" indent="-342900">
              <a:buAutoNum type="arabicPeriod"/>
            </a:pPr>
            <a:r>
              <a:rPr lang="el-GR" dirty="0" smtClean="0"/>
              <a:t>Διαμόρφωση χώρου δημοτικού ακινήτου, </a:t>
            </a:r>
            <a:r>
              <a:rPr lang="el-GR" dirty="0" err="1" smtClean="0"/>
              <a:t>Πισκοπιανού</a:t>
            </a:r>
            <a:r>
              <a:rPr lang="el-GR" dirty="0" smtClean="0"/>
              <a:t>, Δ.Ε. Χερσονήσου</a:t>
            </a:r>
          </a:p>
          <a:p>
            <a:pPr marL="342900" indent="-342900">
              <a:buAutoNum type="arabicPeriod"/>
            </a:pPr>
            <a:r>
              <a:rPr lang="el-GR" dirty="0" smtClean="0"/>
              <a:t>Αναμόρφωση πλατείας πλατάνου στο </a:t>
            </a:r>
            <a:r>
              <a:rPr lang="el-GR" dirty="0" err="1" smtClean="0"/>
              <a:t>Κράσι</a:t>
            </a:r>
            <a:r>
              <a:rPr lang="el-GR" dirty="0" smtClean="0"/>
              <a:t> &amp; ολοκλήρωση ανάπλασης κοινόχρηστων χώρων </a:t>
            </a:r>
            <a:r>
              <a:rPr lang="el-GR" dirty="0" err="1" smtClean="0"/>
              <a:t>Κρασίου</a:t>
            </a:r>
            <a:r>
              <a:rPr lang="el-GR" dirty="0" smtClean="0"/>
              <a:t>, Δ.Ε. Μαλίων</a:t>
            </a:r>
          </a:p>
          <a:p>
            <a:pPr marL="342900" indent="-342900">
              <a:buAutoNum type="arabicPeriod"/>
            </a:pPr>
            <a:r>
              <a:rPr lang="el-GR" dirty="0" smtClean="0"/>
              <a:t> Αναβάθμιση πολιτιστικού κέντρου </a:t>
            </a:r>
            <a:r>
              <a:rPr lang="el-GR" dirty="0" err="1" smtClean="0"/>
              <a:t>Βοριτσίου</a:t>
            </a:r>
            <a:r>
              <a:rPr lang="el-GR" dirty="0" smtClean="0"/>
              <a:t>, Δ.Ε. Γουβών</a:t>
            </a:r>
          </a:p>
          <a:p>
            <a:pPr marL="342900" indent="-342900">
              <a:buAutoNum type="arabicPeriod"/>
            </a:pPr>
            <a:r>
              <a:rPr lang="el-GR" dirty="0" smtClean="0"/>
              <a:t>Δημιουργία δικτύου πληροφοριακής σήμανσης στην Ενδοχώρα του Δήμου</a:t>
            </a:r>
          </a:p>
          <a:p>
            <a:pPr marL="342900" indent="-342900">
              <a:buAutoNum type="arabicPeriod"/>
            </a:pPr>
            <a:r>
              <a:rPr lang="el-GR" dirty="0" smtClean="0"/>
              <a:t>Προώθηση τουριστικών πόρων της ενδοχώρας του Δήμου μέσω ηλεκτρονικής &amp; έντυπης </a:t>
            </a:r>
            <a:r>
              <a:rPr lang="el-GR" smtClean="0"/>
              <a:t>μορφής υλικού, κτλ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90579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Φωτογραφικό Υλικό </a:t>
            </a:r>
            <a:endParaRPr lang="en-US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C:\Documents and Settings\pc\Επιφάνεια εργασίας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800" y="1700808"/>
            <a:ext cx="2952328" cy="2183139"/>
          </a:xfrm>
          <a:prstGeom prst="rect">
            <a:avLst/>
          </a:prstGeom>
          <a:noFill/>
        </p:spPr>
      </p:pic>
      <p:sp>
        <p:nvSpPr>
          <p:cNvPr id="6" name="5 - TextBox"/>
          <p:cNvSpPr txBox="1"/>
          <p:nvPr/>
        </p:nvSpPr>
        <p:spPr>
          <a:xfrm>
            <a:off x="2843808" y="407707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/>
              <a:t>Επισυνάπτεται </a:t>
            </a:r>
            <a:r>
              <a:rPr lang="en-US" dirty="0" smtClean="0"/>
              <a:t>Video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1955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06666" y="116632"/>
            <a:ext cx="835782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Δορυφόροι Λογαριασμοί Τουρισμού</a:t>
            </a:r>
            <a:endParaRPr lang="en-US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20763" y="1916832"/>
            <a:ext cx="83529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Γ’ Φάσης της Τουριστικής Μελέτης που διενεργείται στον Δήμο Χερσονήσου για τους Δορυφόρους Λογαριασμούς Τουρισμού.</a:t>
            </a:r>
          </a:p>
          <a:p>
            <a:endParaRPr lang="el-GR" dirty="0"/>
          </a:p>
          <a:p>
            <a:r>
              <a:rPr lang="el-GR" dirty="0"/>
              <a:t>Ειδικότερα, έχουν συλλεχθεί μέχρι σήμερα στοιχεία κατανάλωσης από μονάδες που συγκεντρώνουν στον Δήμο Χερσονήσου :</a:t>
            </a:r>
          </a:p>
          <a:p>
            <a:r>
              <a:rPr lang="el-GR" dirty="0"/>
              <a:t>- το 17 % των ξενοδοχειακών κλινών στην κατηγορία των 5*</a:t>
            </a:r>
          </a:p>
          <a:p>
            <a:r>
              <a:rPr lang="el-GR" dirty="0"/>
              <a:t>- το 9 % των ξενοδοχειακών κλινών στην κατηγορία των 4*</a:t>
            </a:r>
          </a:p>
          <a:p>
            <a:r>
              <a:rPr lang="el-GR" dirty="0"/>
              <a:t>Εξαιτίας των μεγάλων μεγεθών σε κλίνες που εκφράζουν οι εν λόγω κατηγορίες, το αναφερόμενο δείγμα αντιπροσωπεύει βάσει των μητρώων που τηρεί το Ξενοδοχειακό Επιμελητήριο Ελλάδος (ΞΕΕ) το 7% των συνολικών ξενοδοχειακών κλινών του Δήμου σε όλες τις  κατηγορίες</a:t>
            </a:r>
            <a:r>
              <a:rPr lang="el-GR" dirty="0" smtClean="0"/>
              <a:t>.</a:t>
            </a:r>
            <a:endParaRPr lang="el-GR" dirty="0"/>
          </a:p>
        </p:txBody>
      </p:sp>
      <p:sp>
        <p:nvSpPr>
          <p:cNvPr id="5" name="TextBox 4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318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06666" y="116632"/>
            <a:ext cx="835782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Στρατηγική </a:t>
            </a:r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Social Media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9" name="Picture 2" descr="C:\Users\manstaf\Desktop\remaliadestinationprofile\facebook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07" y="2271411"/>
            <a:ext cx="389132" cy="38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hlinkClick r:id="rId2"/>
          </p:cNvPr>
          <p:cNvSpPr txBox="1"/>
          <p:nvPr/>
        </p:nvSpPr>
        <p:spPr>
          <a:xfrm>
            <a:off x="725730" y="2334127"/>
            <a:ext cx="3167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facebook.com/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hersonissosgreece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1" name="Picture 3" descr="C:\Users\manstaf\Desktop\remaliadestinationprofile\Twitter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07" y="2826483"/>
            <a:ext cx="381032" cy="38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hlinkClick r:id="rId4"/>
          </p:cNvPr>
          <p:cNvSpPr txBox="1"/>
          <p:nvPr/>
        </p:nvSpPr>
        <p:spPr>
          <a:xfrm>
            <a:off x="717630" y="2910191"/>
            <a:ext cx="2646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twitter.com/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myhersonissos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TextBox 22">
            <a:hlinkClick r:id="rId6"/>
          </p:cNvPr>
          <p:cNvSpPr txBox="1"/>
          <p:nvPr/>
        </p:nvSpPr>
        <p:spPr>
          <a:xfrm>
            <a:off x="747337" y="3486255"/>
            <a:ext cx="3073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foursquare.com/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myhersonissos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4" name="Picture 4" descr="C:\Users\manstaf\Desktop\remaliadestinationprofile\foursquare-twitter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214" y="3389087"/>
            <a:ext cx="385200" cy="38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hlinkClick r:id="rId8"/>
          </p:cNvPr>
          <p:cNvSpPr txBox="1"/>
          <p:nvPr/>
        </p:nvSpPr>
        <p:spPr>
          <a:xfrm>
            <a:off x="975679" y="3927595"/>
            <a:ext cx="2819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youtube.com/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myhersonissos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6" name="Picture 5" descr="C:\Users\manstaf\Desktop\remaliadestinationprofile\happy-5th-birthday-youtube--501ecffedf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64" y="3927595"/>
            <a:ext cx="64041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:\Users\manstaf\Desktop\remaliadestinationprofile\pinterest_badge_red.pn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0695" y="2271411"/>
            <a:ext cx="385200" cy="38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hlinkClick r:id="rId10"/>
          </p:cNvPr>
          <p:cNvSpPr txBox="1"/>
          <p:nvPr/>
        </p:nvSpPr>
        <p:spPr>
          <a:xfrm>
            <a:off x="5035895" y="2334127"/>
            <a:ext cx="2684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pinterest.com/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hersonissos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/ </a:t>
            </a: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9" name="Picture 7" descr="C:\Users\manstaf\Desktop\remaliadestinationprofile\plus-badge.pn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0987" y="2826483"/>
            <a:ext cx="385200" cy="38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hlinkClick r:id="rId12"/>
          </p:cNvPr>
          <p:cNvSpPr txBox="1"/>
          <p:nvPr/>
        </p:nvSpPr>
        <p:spPr>
          <a:xfrm>
            <a:off x="5080135" y="2899410"/>
            <a:ext cx="4139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plus.google.com/112062865072762975025</a:t>
            </a: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1" name="Picture 8" descr="C:\Users\manstaf\Desktop\remaliadestinationprofile\slideshare-logo.pn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0987" y="3389087"/>
            <a:ext cx="385200" cy="38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hlinkClick r:id="rId16"/>
          </p:cNvPr>
          <p:cNvSpPr txBox="1"/>
          <p:nvPr/>
        </p:nvSpPr>
        <p:spPr>
          <a:xfrm>
            <a:off x="5124496" y="3959354"/>
            <a:ext cx="3385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flickr.com/photos/70934829@N02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/ </a:t>
            </a: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3" name="Picture 9" descr="C:\Users\manstaf\Desktop\remaliadestinationprofile\flickr.jpg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6517" y="3959354"/>
            <a:ext cx="503618" cy="40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hlinkClick r:id="rId14"/>
          </p:cNvPr>
          <p:cNvSpPr txBox="1"/>
          <p:nvPr/>
        </p:nvSpPr>
        <p:spPr>
          <a:xfrm>
            <a:off x="5088347" y="3467467"/>
            <a:ext cx="2897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slideshare.net/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myhersonissos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351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8" name="Picture 4" descr="C:\Users\mliapa\Desktop\FaceBook_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3"/>
            <a:ext cx="4155638" cy="249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liapa\Desktop\FaceBook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4026" y="1484784"/>
            <a:ext cx="4287893" cy="249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liapa\Desktop\twitt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204" y="4142221"/>
            <a:ext cx="3890764" cy="17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mliapa\Desktop\pinteres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42220"/>
            <a:ext cx="3610696" cy="17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itle 1"/>
          <p:cNvSpPr txBox="1">
            <a:spLocks/>
          </p:cNvSpPr>
          <p:nvPr/>
        </p:nvSpPr>
        <p:spPr>
          <a:xfrm>
            <a:off x="606666" y="116632"/>
            <a:ext cx="835782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Στρατηγική </a:t>
            </a:r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Social Media</a:t>
            </a:r>
          </a:p>
        </p:txBody>
      </p:sp>
    </p:spTree>
    <p:extLst>
      <p:ext uri="{BB962C8B-B14F-4D97-AF65-F5344CB8AC3E}">
        <p14:creationId xmlns:p14="http://schemas.microsoft.com/office/powerpoint/2010/main" xmlns="" val="314508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 descr="C:\Users\mliapa\Desktop\sta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8593" y="1772816"/>
            <a:ext cx="6829008" cy="3615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06666" y="116632"/>
            <a:ext cx="835782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Στρατηγική </a:t>
            </a:r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Social Media</a:t>
            </a:r>
          </a:p>
        </p:txBody>
      </p:sp>
    </p:spTree>
    <p:extLst>
      <p:ext uri="{BB962C8B-B14F-4D97-AF65-F5344CB8AC3E}">
        <p14:creationId xmlns:p14="http://schemas.microsoft.com/office/powerpoint/2010/main" xmlns="" val="333856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Did you Know Action</a:t>
            </a:r>
            <a:endParaRPr lang="en-US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Εικόνα 1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56980" y="1844823"/>
            <a:ext cx="5770869" cy="38127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341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Destination Profiles</a:t>
            </a:r>
          </a:p>
        </p:txBody>
      </p:sp>
      <p:pic>
        <p:nvPicPr>
          <p:cNvPr id="1026" name="Picture 2" descr="C:\Users\mliapa\Desktop\Metaxaki\_D701778.jpg">
            <a:hlinkClick r:id="rId2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39" y="2345471"/>
            <a:ext cx="2803473" cy="223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liapa\Desktop\Metaxaki\_D708094.jpg">
            <a:hlinkClick r:id="rId4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32894"/>
            <a:ext cx="2831977" cy="224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 descr="C:\Users\mliapa\Desktop\Metaxaki\_D70772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229" y="2365269"/>
            <a:ext cx="2754971" cy="221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1384" y="1916832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Μάλια</a:t>
            </a:r>
            <a:endParaRPr lang="el-GR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489459" y="1925662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Χερσόνησος</a:t>
            </a:r>
            <a:endParaRPr lang="el-GR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417598" y="1941008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Γούβες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xmlns="" val="401341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Πολιτικοί Γάμοι</a:t>
            </a:r>
            <a:endParaRPr lang="en-US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 descr="E:\Δήμαρχος\Γάμοι\wedding_g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2880318" cy="407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Δήμαρχος\Γάμοι\wedd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28800"/>
            <a:ext cx="2880320" cy="407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989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Θεματικά Έντυπα</a:t>
            </a:r>
            <a:endParaRPr lang="en-US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4" name="Picture 2" descr="E:\Δήμαρχος\pezoporiko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53401"/>
            <a:ext cx="2624454" cy="419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Δήμαρχος\podilatik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432098"/>
            <a:ext cx="2765822" cy="418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Δήμαρχος\thriskeytikost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6503" y="1440387"/>
            <a:ext cx="3022697" cy="429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989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l-GR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Χάρτης</a:t>
            </a:r>
            <a:endParaRPr lang="en-US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Εικόνα 1">
            <a:hlinkClick r:id="rId2" action="ppaction://hlinkpres?slideindex=1&amp;slidetitle=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9750" y="1844824"/>
            <a:ext cx="5524500" cy="37909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816" y="6237312"/>
            <a:ext cx="33900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Συνέντευξη Τύπου </a:t>
            </a: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15</a:t>
            </a:r>
            <a:r>
              <a:rPr lang="el-GR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/03</a:t>
            </a:r>
            <a:endParaRPr lang="el-GR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508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3162" y="2276872"/>
            <a:ext cx="4344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Επισκεφτείτε μας</a:t>
            </a:r>
            <a:r>
              <a:rPr lang="en-US" sz="36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el-GR" sz="36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C:\Users\manstaf\Desktop\remaliadestinationprofile\facebook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56992"/>
            <a:ext cx="389132" cy="38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hlinkClick r:id="rId2"/>
          </p:cNvPr>
          <p:cNvSpPr txBox="1"/>
          <p:nvPr/>
        </p:nvSpPr>
        <p:spPr>
          <a:xfrm>
            <a:off x="649643" y="3419708"/>
            <a:ext cx="3167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facebook.com/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hersonissosgreece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7" name="Picture 3" descr="C:\Users\manstaf\Desktop\remaliadestinationprofile\Twitter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12064"/>
            <a:ext cx="381032" cy="38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hlinkClick r:id="rId4"/>
          </p:cNvPr>
          <p:cNvSpPr txBox="1"/>
          <p:nvPr/>
        </p:nvSpPr>
        <p:spPr>
          <a:xfrm>
            <a:off x="641543" y="3995772"/>
            <a:ext cx="2646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twitter.com/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myhersonissos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>
            <a:hlinkClick r:id="rId6"/>
          </p:cNvPr>
          <p:cNvSpPr txBox="1"/>
          <p:nvPr/>
        </p:nvSpPr>
        <p:spPr>
          <a:xfrm>
            <a:off x="671250" y="4571836"/>
            <a:ext cx="3073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foursquare.com/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myhersonissos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8" name="Picture 4" descr="C:\Users\manstaf\Desktop\remaliadestinationprofile\foursquare-twitter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127" y="4474668"/>
            <a:ext cx="385200" cy="38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hlinkClick r:id="rId8"/>
          </p:cNvPr>
          <p:cNvSpPr txBox="1"/>
          <p:nvPr/>
        </p:nvSpPr>
        <p:spPr>
          <a:xfrm>
            <a:off x="899592" y="5013176"/>
            <a:ext cx="2819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youtube.com/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myhersonissos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9" name="Picture 5" descr="C:\Users\manstaf\Desktop\remaliadestinationprofile\happy-5th-birthday-youtube--501ecffedf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177" y="5013176"/>
            <a:ext cx="64041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anstaf\Desktop\remaliadestinationprofile\pinterest_badge_red.pn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4608" y="3356992"/>
            <a:ext cx="385200" cy="38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hlinkClick r:id="rId10"/>
          </p:cNvPr>
          <p:cNvSpPr txBox="1"/>
          <p:nvPr/>
        </p:nvSpPr>
        <p:spPr>
          <a:xfrm>
            <a:off x="4959808" y="3419708"/>
            <a:ext cx="2684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pinterest.com/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hersonissos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/ </a:t>
            </a: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31" name="Picture 7" descr="C:\Users\manstaf\Desktop\remaliadestinationprofile\plus-badge.pn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4900" y="3912064"/>
            <a:ext cx="385200" cy="38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hlinkClick r:id="rId12"/>
          </p:cNvPr>
          <p:cNvSpPr txBox="1"/>
          <p:nvPr/>
        </p:nvSpPr>
        <p:spPr>
          <a:xfrm>
            <a:off x="5004048" y="3984991"/>
            <a:ext cx="4139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plus.google.com/112062865072762975025</a:t>
            </a: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32" name="Picture 8" descr="C:\Users\manstaf\Desktop\remaliadestinationprofile\slideshare-logo.pn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4900" y="4474668"/>
            <a:ext cx="385200" cy="38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hlinkClick r:id="rId16"/>
          </p:cNvPr>
          <p:cNvSpPr txBox="1"/>
          <p:nvPr/>
        </p:nvSpPr>
        <p:spPr>
          <a:xfrm>
            <a:off x="5048409" y="5044935"/>
            <a:ext cx="3385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flickr.com/photos/70934829@N02</a:t>
            </a:r>
            <a:r>
              <a:rPr lang="en-US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/ </a:t>
            </a:r>
            <a:endParaRPr lang="el-GR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33" name="Picture 9" descr="C:\Users\manstaf\Desktop\remaliadestinationprofile\flickr.jpg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0430" y="5044935"/>
            <a:ext cx="503618" cy="40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hlinkClick r:id="rId14"/>
          </p:cNvPr>
          <p:cNvSpPr txBox="1"/>
          <p:nvPr/>
        </p:nvSpPr>
        <p:spPr>
          <a:xfrm>
            <a:off x="5012260" y="4553048"/>
            <a:ext cx="2897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slideshare.net/</a:t>
            </a:r>
            <a:r>
              <a:rPr lang="en-US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myhersonissos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1328" y="188640"/>
            <a:ext cx="91450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Script MT Bold" pitchFamily="66" charset="0"/>
                <a:ea typeface="Verdana" pitchFamily="34" charset="0"/>
                <a:cs typeface="Verdana" pitchFamily="34" charset="0"/>
              </a:rPr>
              <a:t>Hersonissos Municipality</a:t>
            </a:r>
            <a:endParaRPr lang="el-GR" sz="66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410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2924944"/>
            <a:ext cx="781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Slides </a:t>
            </a:r>
            <a:r>
              <a:rPr lang="el-GR" sz="40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προς Δημοσιογράφους </a:t>
            </a:r>
            <a:endParaRPr lang="el-GR" sz="40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1328" y="188640"/>
            <a:ext cx="91450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Script MT Bold" pitchFamily="66" charset="0"/>
                <a:ea typeface="Verdana" pitchFamily="34" charset="0"/>
                <a:cs typeface="Verdana" pitchFamily="34" charset="0"/>
              </a:rPr>
              <a:t>Hersonissos Municipality</a:t>
            </a:r>
            <a:endParaRPr lang="el-GR" sz="66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757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818" b="17425"/>
          <a:stretch/>
        </p:blipFill>
        <p:spPr>
          <a:xfrm>
            <a:off x="0" y="1658678"/>
            <a:ext cx="9144000" cy="4434617"/>
          </a:xfrm>
          <a:prstGeom prst="rect">
            <a:avLst/>
          </a:prstGeom>
        </p:spPr>
      </p:pic>
      <p:pic>
        <p:nvPicPr>
          <p:cNvPr id="9222" name="Picture 6" descr="C:\Users\user\Desktop\ppt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69933" y="-283652"/>
            <a:ext cx="9483866" cy="2428876"/>
          </a:xfrm>
          <a:prstGeom prst="rect">
            <a:avLst/>
          </a:prstGeom>
          <a:noFill/>
        </p:spPr>
      </p:pic>
      <p:pic>
        <p:nvPicPr>
          <p:cNvPr id="9223" name="Picture 7" descr="C:\Users\user\Desktop\ppt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86346"/>
            <a:ext cx="9144000" cy="214311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-36512" y="2854677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ea typeface="Tahoma" pitchFamily="34" charset="0"/>
                <a:cs typeface="MV Boli" pitchFamily="2" charset="0"/>
              </a:rPr>
              <a:t>Enjoy the moments…</a:t>
            </a:r>
            <a:endParaRPr lang="el-G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MV Boli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376788"/>
            <a:ext cx="6840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solidFill>
                  <a:schemeClr val="bg1"/>
                </a:solidFill>
                <a:latin typeface="Script MT Bold" pitchFamily="66" charset="0"/>
                <a:ea typeface="Verdana" pitchFamily="34" charset="0"/>
                <a:cs typeface="Verdana" pitchFamily="34" charset="0"/>
              </a:rPr>
              <a:t>Gouves</a:t>
            </a:r>
            <a:r>
              <a:rPr lang="en-US" sz="6600" dirty="0" smtClean="0">
                <a:solidFill>
                  <a:schemeClr val="bg1"/>
                </a:solidFill>
                <a:latin typeface="Script MT Bold" pitchFamily="66" charset="0"/>
                <a:ea typeface="Verdana" pitchFamily="34" charset="0"/>
                <a:cs typeface="Verdana" pitchFamily="34" charset="0"/>
              </a:rPr>
              <a:t> 2013</a:t>
            </a:r>
            <a:endParaRPr lang="el-GR" sz="6600" dirty="0">
              <a:solidFill>
                <a:schemeClr val="bg1"/>
              </a:solidFill>
              <a:latin typeface="Futura Md BT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034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1960" y="2529808"/>
            <a:ext cx="4736592" cy="32034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0866" y="1844824"/>
            <a:ext cx="7463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“Located in the north of Crete bordering the Aegean Sea”</a:t>
            </a:r>
            <a:endParaRPr lang="el-GR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43609" y="2602646"/>
            <a:ext cx="2592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Area population:  </a:t>
            </a:r>
            <a:r>
              <a:rPr lang="en-US" sz="2000" b="1" dirty="0" smtClean="0"/>
              <a:t>7,761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3608" y="3501008"/>
            <a:ext cx="2982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Main villages of the area: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bg1"/>
                </a:solidFill>
                <a:latin typeface="Futura Md BT" pitchFamily="34" charset="0"/>
                <a:ea typeface="Tahoma" pitchFamily="34" charset="0"/>
                <a:cs typeface="Tahoma" pitchFamily="34" charset="0"/>
              </a:rPr>
              <a:t>General Info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00" y="3931309"/>
            <a:ext cx="4998380" cy="317009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Anopolis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Gouves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Elia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Epano</a:t>
            </a:r>
            <a:r>
              <a:rPr lang="en-US" dirty="0" smtClean="0"/>
              <a:t> </a:t>
            </a:r>
            <a:r>
              <a:rPr lang="en-US" dirty="0" err="1" smtClean="0"/>
              <a:t>Vatheia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smtClean="0"/>
              <a:t>Kato </a:t>
            </a:r>
            <a:r>
              <a:rPr lang="en-US" dirty="0" err="1" smtClean="0"/>
              <a:t>Vatheia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Kalo</a:t>
            </a:r>
            <a:r>
              <a:rPr lang="en-US" dirty="0" smtClean="0"/>
              <a:t> </a:t>
            </a:r>
            <a:r>
              <a:rPr lang="en-US" dirty="0" err="1" smtClean="0"/>
              <a:t>Chorio</a:t>
            </a: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Charasso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Kokkini</a:t>
            </a:r>
            <a:r>
              <a:rPr lang="en-US" dirty="0" smtClean="0"/>
              <a:t> </a:t>
            </a:r>
            <a:r>
              <a:rPr lang="en-US" dirty="0" err="1" smtClean="0"/>
              <a:t>Chani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Karteros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Koxari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Dia</a:t>
            </a:r>
            <a:r>
              <a:rPr lang="en-US" dirty="0" smtClean="0"/>
              <a:t> Isla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09121" y="6104769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Verdana" pitchFamily="34" charset="0"/>
                <a:cs typeface="MV Boli" pitchFamily="2" charset="0"/>
              </a:rPr>
              <a:t>Gouves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Verdana" pitchFamily="34" charset="0"/>
                <a:cs typeface="MV Boli" pitchFamily="2" charset="0"/>
              </a:rPr>
              <a:t> 2013</a:t>
            </a:r>
            <a:endParaRPr lang="el-G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Verdana" pitchFamily="34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111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1472" y="285750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Futura Md BT" pitchFamily="34" charset="0"/>
                <a:ea typeface="Kozuka Mincho Pr6N M" pitchFamily="18" charset="-128"/>
              </a:rPr>
              <a:t>Climate</a:t>
            </a:r>
            <a:endParaRPr lang="el-GR" sz="3200" b="1" dirty="0">
              <a:solidFill>
                <a:schemeClr val="tx2"/>
              </a:solidFill>
              <a:latin typeface="Futura Md BT" pitchFamily="34" charset="0"/>
              <a:ea typeface="Kozuka Mincho Pr6N M" pitchFamily="18" charset="-12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bg1"/>
                </a:solidFill>
                <a:latin typeface="Futura Md BT" pitchFamily="34" charset="0"/>
                <a:ea typeface="Tahoma" pitchFamily="34" charset="0"/>
                <a:cs typeface="Tahoma" pitchFamily="34" charset="0"/>
              </a:rPr>
              <a:t>   Access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40841332"/>
              </p:ext>
            </p:extLst>
          </p:nvPr>
        </p:nvGraphicFramePr>
        <p:xfrm>
          <a:off x="428596" y="3786191"/>
          <a:ext cx="8215372" cy="151729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139163"/>
                <a:gridCol w="492687"/>
                <a:gridCol w="503723"/>
                <a:gridCol w="526583"/>
                <a:gridCol w="492687"/>
                <a:gridCol w="492687"/>
                <a:gridCol w="564423"/>
                <a:gridCol w="532890"/>
                <a:gridCol w="492687"/>
                <a:gridCol w="492687"/>
                <a:gridCol w="492687"/>
                <a:gridCol w="499781"/>
                <a:gridCol w="492687"/>
              </a:tblGrid>
              <a:tr h="5057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JAN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FEB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MAR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APR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MAY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JUN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JUL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AUG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SEP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OCT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NOV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DEC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5057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Batang"/>
                        </a:rPr>
                        <a:t>Average</a:t>
                      </a:r>
                      <a:r>
                        <a:rPr lang="en-US" sz="1400" b="1" baseline="0" dirty="0" smtClean="0">
                          <a:effectLst/>
                          <a:latin typeface="+mn-lt"/>
                          <a:ea typeface="Batang"/>
                        </a:rPr>
                        <a:t> Temperature </a:t>
                      </a:r>
                      <a:r>
                        <a:rPr lang="en-US" sz="1400" b="1" dirty="0" smtClean="0">
                          <a:latin typeface="+mn-lt"/>
                        </a:rPr>
                        <a:t>(°C)</a:t>
                      </a:r>
                      <a:endParaRPr lang="el-GR" sz="1400" b="1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12,2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12,5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13,8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16,5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20,8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24,42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26,4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26,3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23,7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20,3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  <a:latin typeface="Calibri"/>
                          <a:ea typeface="Times New Roman"/>
                          <a:cs typeface="Calibri"/>
                        </a:rPr>
                        <a:t>17,1</a:t>
                      </a:r>
                      <a:endParaRPr lang="el-GR" sz="12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13,9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7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Batang"/>
                        </a:rPr>
                        <a:t>Average Rainfall (mm)</a:t>
                      </a:r>
                      <a:endParaRPr lang="el-GR" sz="1400" b="1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99,00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65,8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  <a:latin typeface="Calibri"/>
                          <a:ea typeface="Times New Roman"/>
                          <a:cs typeface="Calibri"/>
                        </a:rPr>
                        <a:t>45,3</a:t>
                      </a:r>
                      <a:endParaRPr lang="el-GR" sz="12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26,9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14,7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2,9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0,5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0,8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14,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61,4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64,6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85,2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1092668" y="1835532"/>
            <a:ext cx="6408290" cy="369332"/>
            <a:chOff x="1092668" y="1772816"/>
            <a:chExt cx="6408290" cy="369332"/>
          </a:xfrm>
        </p:grpSpPr>
        <p:sp>
          <p:nvSpPr>
            <p:cNvPr id="5" name="TextBox 4"/>
            <p:cNvSpPr txBox="1"/>
            <p:nvPr/>
          </p:nvSpPr>
          <p:spPr>
            <a:xfrm>
              <a:off x="1580363" y="1772816"/>
              <a:ext cx="59205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From </a:t>
              </a:r>
              <a:r>
                <a:rPr lang="en-US" dirty="0" err="1" smtClean="0"/>
                <a:t>Heraklion</a:t>
              </a:r>
              <a:r>
                <a:rPr lang="en-US" dirty="0" smtClean="0"/>
                <a:t> by car or bus </a:t>
              </a:r>
              <a:r>
                <a:rPr lang="en-US" dirty="0"/>
                <a:t>: About </a:t>
              </a:r>
              <a:r>
                <a:rPr lang="en-US" dirty="0" smtClean="0"/>
                <a:t>20 minutes ride (18 km) </a:t>
              </a:r>
              <a:endParaRPr lang="el-GR" dirty="0"/>
            </a:p>
          </p:txBody>
        </p:sp>
        <p:pic>
          <p:nvPicPr>
            <p:cNvPr id="9" name="8 - Εικόνα" descr="car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668" y="1785926"/>
              <a:ext cx="478936" cy="352424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1138218" y="2492896"/>
            <a:ext cx="7362872" cy="433386"/>
            <a:chOff x="1138218" y="2281234"/>
            <a:chExt cx="7362872" cy="433386"/>
          </a:xfrm>
        </p:grpSpPr>
        <p:sp>
          <p:nvSpPr>
            <p:cNvPr id="2" name="TextBox 1"/>
            <p:cNvSpPr txBox="1"/>
            <p:nvPr/>
          </p:nvSpPr>
          <p:spPr>
            <a:xfrm>
              <a:off x="1608306" y="2308230"/>
              <a:ext cx="6892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Closest airport: N. Kazantzakis International Airport of </a:t>
              </a:r>
              <a:r>
                <a:rPr lang="en-US" dirty="0" err="1" smtClean="0"/>
                <a:t>Heraklion</a:t>
              </a:r>
              <a:r>
                <a:rPr lang="en-US" dirty="0" smtClean="0"/>
                <a:t> (15km)</a:t>
              </a:r>
              <a:endParaRPr lang="el-GR" dirty="0"/>
            </a:p>
          </p:txBody>
        </p:sp>
        <p:pic>
          <p:nvPicPr>
            <p:cNvPr id="10" name="9 - Εικόνα" descr="air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8218" y="2281234"/>
              <a:ext cx="433386" cy="433386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109121" y="6104769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Verdana" pitchFamily="34" charset="0"/>
                <a:cs typeface="MV Boli" pitchFamily="2" charset="0"/>
              </a:rPr>
              <a:t>Gouves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Verdana" pitchFamily="34" charset="0"/>
                <a:cs typeface="MV Boli" pitchFamily="2" charset="0"/>
              </a:rPr>
              <a:t> 2013</a:t>
            </a:r>
            <a:endParaRPr lang="el-G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Verdana" pitchFamily="34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110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Futura Md BT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dirty="0" smtClean="0">
                <a:solidFill>
                  <a:schemeClr val="bg1"/>
                </a:solidFill>
                <a:latin typeface="Futura Md BT" pitchFamily="34" charset="0"/>
                <a:ea typeface="Tahoma" pitchFamily="34" charset="0"/>
                <a:cs typeface="Tahoma" pitchFamily="34" charset="0"/>
              </a:rPr>
              <a:t>Supply of Accommodation</a:t>
            </a:r>
            <a:endParaRPr lang="el-GR" dirty="0">
              <a:solidFill>
                <a:schemeClr val="bg1"/>
              </a:solidFill>
              <a:latin typeface="Futura Md BT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56424691"/>
              </p:ext>
            </p:extLst>
          </p:nvPr>
        </p:nvGraphicFramePr>
        <p:xfrm>
          <a:off x="107348" y="1844824"/>
          <a:ext cx="9001156" cy="196882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57224"/>
                <a:gridCol w="500066"/>
                <a:gridCol w="714380"/>
                <a:gridCol w="500066"/>
                <a:gridCol w="428628"/>
                <a:gridCol w="428628"/>
                <a:gridCol w="357190"/>
                <a:gridCol w="428628"/>
                <a:gridCol w="428628"/>
                <a:gridCol w="428628"/>
                <a:gridCol w="500066"/>
                <a:gridCol w="500066"/>
                <a:gridCol w="357190"/>
                <a:gridCol w="500066"/>
                <a:gridCol w="500066"/>
                <a:gridCol w="428628"/>
                <a:gridCol w="428628"/>
                <a:gridCol w="357190"/>
                <a:gridCol w="357190"/>
              </a:tblGrid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Type of </a:t>
                      </a:r>
                      <a:r>
                        <a:rPr lang="en-US" sz="95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accommodation</a:t>
                      </a:r>
                      <a:endParaRPr lang="el-GR" sz="9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l-G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5*</a:t>
                      </a:r>
                      <a:endParaRPr lang="el-G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4*</a:t>
                      </a:r>
                      <a:endParaRPr lang="el-G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3*</a:t>
                      </a:r>
                      <a:endParaRPr lang="el-G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2*</a:t>
                      </a:r>
                      <a:endParaRPr lang="el-G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1*</a:t>
                      </a:r>
                      <a:endParaRPr lang="el-G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GOUVES</a:t>
                      </a:r>
                      <a:endParaRPr lang="el-GR" sz="105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Hotel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Furnished Apartments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5128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Camping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38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GRAND</a:t>
                      </a:r>
                      <a:r>
                        <a:rPr lang="en-US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TOTAL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4918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9121" y="6104769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Verdana" pitchFamily="34" charset="0"/>
                <a:cs typeface="MV Boli" pitchFamily="2" charset="0"/>
              </a:rPr>
              <a:t>Gouves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Verdana" pitchFamily="34" charset="0"/>
                <a:cs typeface="MV Boli" pitchFamily="2" charset="0"/>
              </a:rPr>
              <a:t> 2013</a:t>
            </a:r>
            <a:endParaRPr lang="el-G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ea typeface="Verdana" pitchFamily="34" charset="0"/>
              <a:cs typeface="MV Boli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121" y="3910346"/>
            <a:ext cx="2734687" cy="13744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1688" y="3910346"/>
            <a:ext cx="1832560" cy="13744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808" y="3918543"/>
            <a:ext cx="2141096" cy="13662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248" y="3879000"/>
            <a:ext cx="2203066" cy="140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513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liapa\Desktop\DSCF11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980728"/>
            <a:ext cx="914400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3976" y="8906"/>
            <a:ext cx="7696049" cy="1143000"/>
          </a:xfrm>
        </p:spPr>
        <p:txBody>
          <a:bodyPr>
            <a:noAutofit/>
          </a:bodyPr>
          <a:lstStyle/>
          <a:p>
            <a:pPr algn="l"/>
            <a:r>
              <a:rPr lang="en-US" sz="4800" spc="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itchFamily="34" charset="0"/>
              </a:rPr>
              <a:t>HERSONISSOS 2013</a:t>
            </a:r>
            <a:endParaRPr lang="el-GR" sz="4800" spc="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63888" y="4315743"/>
            <a:ext cx="59046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Impact Label" pitchFamily="2" charset="0"/>
                <a:cs typeface="MV Boli" pitchFamily="2" charset="0"/>
              </a:rPr>
              <a:t>Feel the difference!</a:t>
            </a:r>
            <a:endParaRPr lang="el-GR" sz="4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Impact Label" pitchFamily="2" charset="0"/>
              <a:cs typeface="MV Boli" pitchFamily="2" charset="0"/>
            </a:endParaRPr>
          </a:p>
        </p:txBody>
      </p:sp>
      <p:pic>
        <p:nvPicPr>
          <p:cNvPr id="7" name="6 - Εικόνα" descr="ppt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013176"/>
            <a:ext cx="9144000" cy="183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038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- Εικόνα" descr="cre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1934" y="2643182"/>
            <a:ext cx="4736592" cy="28803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0866" y="1844824"/>
            <a:ext cx="7463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“Located in the north of Crete bordering the Aegean Sea”</a:t>
            </a:r>
            <a:endParaRPr lang="el-GR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2571744"/>
            <a:ext cx="2592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Area population:  </a:t>
            </a:r>
            <a:r>
              <a:rPr lang="en-US" sz="2000" b="1" dirty="0" smtClean="0"/>
              <a:t>8,497</a:t>
            </a:r>
          </a:p>
          <a:p>
            <a:r>
              <a:rPr lang="en-US" dirty="0" smtClean="0"/>
              <a:t>Town population: </a:t>
            </a:r>
            <a:r>
              <a:rPr lang="en-US" sz="2000" b="1" dirty="0" smtClean="0"/>
              <a:t>3,863</a:t>
            </a:r>
            <a:endParaRPr lang="el-GR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88000" y="3931309"/>
            <a:ext cx="4998380" cy="317009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Ano</a:t>
            </a:r>
            <a:r>
              <a:rPr lang="en-US" dirty="0" smtClean="0"/>
              <a:t> </a:t>
            </a:r>
            <a:r>
              <a:rPr lang="en-US" dirty="0" err="1" smtClean="0"/>
              <a:t>Hersonissos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Hersonissos</a:t>
            </a:r>
            <a:r>
              <a:rPr lang="en-US" dirty="0" smtClean="0"/>
              <a:t> Port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Anissaras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Koutouloufari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Piskopiano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Analipsi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Avdou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Gonies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Kera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Potamies</a:t>
            </a:r>
            <a:endParaRPr lang="en-US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9600" y="1428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General Info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-32" y="6309320"/>
            <a:ext cx="2787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jaya" pitchFamily="34" charset="0"/>
                <a:cs typeface="Vijaya" pitchFamily="34" charset="0"/>
              </a:rPr>
              <a:t>Hersonissos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jaya" pitchFamily="34" charset="0"/>
                <a:cs typeface="Vijaya" pitchFamily="34" charset="0"/>
              </a:rPr>
              <a:t> 2013</a:t>
            </a:r>
            <a:endParaRPr lang="el-G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itchFamily="66" charset="0"/>
              <a:cs typeface="Vijay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0885" y="3531199"/>
            <a:ext cx="34095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u="sng" dirty="0">
                <a:solidFill>
                  <a:prstClr val="black"/>
                </a:solidFill>
              </a:rPr>
              <a:t>Main villages of the area:</a:t>
            </a:r>
          </a:p>
        </p:txBody>
      </p:sp>
    </p:spTree>
    <p:extLst>
      <p:ext uri="{BB962C8B-B14F-4D97-AF65-F5344CB8AC3E}">
        <p14:creationId xmlns:p14="http://schemas.microsoft.com/office/powerpoint/2010/main" xmlns="" val="201134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1472" y="285750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109820"/>
                </a:solidFill>
                <a:ea typeface="Kozuka Mincho Pr6N M" pitchFamily="18" charset="-128"/>
              </a:rPr>
              <a:t>Climate</a:t>
            </a:r>
            <a:endParaRPr lang="el-GR" sz="3200" b="1" dirty="0">
              <a:solidFill>
                <a:srgbClr val="109820"/>
              </a:solidFill>
              <a:ea typeface="Kozuka Mincho Pr6N M" pitchFamily="18" charset="-12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9600" y="1428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latin typeface="Kozuka Mincho Pr6N M" pitchFamily="18" charset="-128"/>
                <a:ea typeface="Kozuka Mincho Pr6N M" pitchFamily="18" charset="-128"/>
              </a:rPr>
              <a:t>   </a:t>
            </a:r>
            <a:r>
              <a:rPr lang="en-US" b="1" dirty="0">
                <a:latin typeface="Tahoma" pitchFamily="34" charset="0"/>
                <a:ea typeface="Tahoma" pitchFamily="34" charset="0"/>
                <a:cs typeface="Tahoma" pitchFamily="34" charset="0"/>
              </a:rPr>
              <a:t>Access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5139864"/>
              </p:ext>
            </p:extLst>
          </p:nvPr>
        </p:nvGraphicFramePr>
        <p:xfrm>
          <a:off x="428596" y="3786191"/>
          <a:ext cx="8215372" cy="1517295"/>
        </p:xfrm>
        <a:graphic>
          <a:graphicData uri="http://schemas.openxmlformats.org/drawingml/2006/table">
            <a:tbl>
              <a:tblPr firstRow="1" firstCol="1" bandRow="1" bandCol="1">
                <a:tableStyleId>{69C7853C-536D-4A76-A0AE-DD22124D55A5}</a:tableStyleId>
              </a:tblPr>
              <a:tblGrid>
                <a:gridCol w="2139163"/>
                <a:gridCol w="492687"/>
                <a:gridCol w="503723"/>
                <a:gridCol w="526583"/>
                <a:gridCol w="492687"/>
                <a:gridCol w="492687"/>
                <a:gridCol w="564423"/>
                <a:gridCol w="532890"/>
                <a:gridCol w="492687"/>
                <a:gridCol w="492687"/>
                <a:gridCol w="492687"/>
                <a:gridCol w="499781"/>
                <a:gridCol w="492687"/>
              </a:tblGrid>
              <a:tr h="5057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286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JAN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286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FEB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286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MAR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286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APR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286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MAY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286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JUN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286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JUL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286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AUG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286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SEP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286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OCT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286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NOV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286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DEC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286237"/>
                    </a:solidFill>
                  </a:tcPr>
                </a:tc>
              </a:tr>
              <a:tr h="5057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Average</a:t>
                      </a:r>
                      <a:r>
                        <a:rPr lang="en-US" sz="1400" baseline="0" dirty="0" smtClean="0">
                          <a:effectLst/>
                        </a:rPr>
                        <a:t> Temperature </a:t>
                      </a:r>
                      <a:r>
                        <a:rPr lang="en-US" sz="1400" dirty="0" smtClean="0"/>
                        <a:t>(°C)</a:t>
                      </a:r>
                      <a:endParaRPr lang="el-GR" sz="1400" b="1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66BB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12,2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12,5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13,8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16,5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20,8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24,42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26,4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26,3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23,7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20,3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17,1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13,9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/>
                </a:tc>
              </a:tr>
              <a:tr h="5057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Average Rainfall (mm)</a:t>
                      </a:r>
                      <a:endParaRPr lang="el-GR" sz="1400" b="1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rgbClr val="66BB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99,00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65,8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45,3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26,9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14,7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2,9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0,5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0,8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14,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61,4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64,6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85,2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1092668" y="1835532"/>
            <a:ext cx="6408290" cy="369332"/>
            <a:chOff x="1092668" y="1772816"/>
            <a:chExt cx="6408290" cy="369332"/>
          </a:xfrm>
        </p:grpSpPr>
        <p:sp>
          <p:nvSpPr>
            <p:cNvPr id="5" name="TextBox 4"/>
            <p:cNvSpPr txBox="1"/>
            <p:nvPr/>
          </p:nvSpPr>
          <p:spPr>
            <a:xfrm>
              <a:off x="1580363" y="1772816"/>
              <a:ext cx="59205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From </a:t>
              </a:r>
              <a:r>
                <a:rPr lang="en-US" dirty="0" err="1" smtClean="0"/>
                <a:t>Heraklion</a:t>
              </a:r>
              <a:r>
                <a:rPr lang="en-US" dirty="0" smtClean="0"/>
                <a:t> by car or bus </a:t>
              </a:r>
              <a:r>
                <a:rPr lang="en-US" dirty="0"/>
                <a:t>: About </a:t>
              </a:r>
              <a:r>
                <a:rPr lang="en-US" dirty="0" smtClean="0"/>
                <a:t>25 minutes ride (26 km) </a:t>
              </a:r>
              <a:endParaRPr lang="el-GR" dirty="0"/>
            </a:p>
          </p:txBody>
        </p:sp>
        <p:pic>
          <p:nvPicPr>
            <p:cNvPr id="9" name="8 - Εικόνα" descr="car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668" y="1785926"/>
              <a:ext cx="478936" cy="352424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1138218" y="2492896"/>
            <a:ext cx="7362872" cy="433386"/>
            <a:chOff x="1138218" y="2281234"/>
            <a:chExt cx="7362872" cy="433386"/>
          </a:xfrm>
        </p:grpSpPr>
        <p:sp>
          <p:nvSpPr>
            <p:cNvPr id="2" name="TextBox 1"/>
            <p:cNvSpPr txBox="1"/>
            <p:nvPr/>
          </p:nvSpPr>
          <p:spPr>
            <a:xfrm>
              <a:off x="1608306" y="2308230"/>
              <a:ext cx="6892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Closest airport: N. Kazantzakis International Airport of </a:t>
              </a:r>
              <a:r>
                <a:rPr lang="en-US" dirty="0" err="1" smtClean="0"/>
                <a:t>Heraklion</a:t>
              </a:r>
              <a:r>
                <a:rPr lang="en-US" dirty="0" smtClean="0"/>
                <a:t> (23 km)</a:t>
              </a:r>
              <a:endParaRPr lang="el-GR" dirty="0"/>
            </a:p>
          </p:txBody>
        </p:sp>
        <p:pic>
          <p:nvPicPr>
            <p:cNvPr id="10" name="9 - Εικόνα" descr="air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8218" y="2281234"/>
              <a:ext cx="433386" cy="433386"/>
            </a:xfrm>
            <a:prstGeom prst="rect">
              <a:avLst/>
            </a:prstGeom>
          </p:spPr>
        </p:pic>
      </p:grpSp>
      <p:sp>
        <p:nvSpPr>
          <p:cNvPr id="13" name="10 - TextBox"/>
          <p:cNvSpPr txBox="1"/>
          <p:nvPr/>
        </p:nvSpPr>
        <p:spPr>
          <a:xfrm>
            <a:off x="-32" y="6309320"/>
            <a:ext cx="2787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jaya" pitchFamily="34" charset="0"/>
                <a:cs typeface="Vijaya" pitchFamily="34" charset="0"/>
              </a:rPr>
              <a:t>Hersonissos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jaya" pitchFamily="34" charset="0"/>
                <a:cs typeface="Vijaya" pitchFamily="34" charset="0"/>
              </a:rPr>
              <a:t> 2013</a:t>
            </a:r>
            <a:endParaRPr lang="el-G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itchFamily="66" charset="0"/>
              <a:cs typeface="Vijay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495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dirty="0"/>
              <a:t>   Supply of Accommodation</a:t>
            </a:r>
            <a:endParaRPr lang="el-GR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331109"/>
              </p:ext>
            </p:extLst>
          </p:nvPr>
        </p:nvGraphicFramePr>
        <p:xfrm>
          <a:off x="71438" y="2000240"/>
          <a:ext cx="9001156" cy="196882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57224"/>
                <a:gridCol w="500066"/>
                <a:gridCol w="714380"/>
                <a:gridCol w="500066"/>
                <a:gridCol w="428628"/>
                <a:gridCol w="428628"/>
                <a:gridCol w="357190"/>
                <a:gridCol w="428628"/>
                <a:gridCol w="428628"/>
                <a:gridCol w="428628"/>
                <a:gridCol w="500066"/>
                <a:gridCol w="500066"/>
                <a:gridCol w="357190"/>
                <a:gridCol w="500066"/>
                <a:gridCol w="500066"/>
                <a:gridCol w="428628"/>
                <a:gridCol w="428628"/>
                <a:gridCol w="357190"/>
                <a:gridCol w="357190"/>
              </a:tblGrid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 smtClean="0">
                          <a:effectLst/>
                        </a:rPr>
                        <a:t>Type of </a:t>
                      </a:r>
                      <a:r>
                        <a:rPr lang="en-US" sz="950" u="none" strike="noStrike" dirty="0" smtClean="0">
                          <a:effectLst/>
                        </a:rPr>
                        <a:t>accommodation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solidFill>
                      <a:srgbClr val="33993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 smtClean="0">
                          <a:effectLst/>
                        </a:rPr>
                        <a:t>Total</a:t>
                      </a:r>
                      <a:endParaRPr lang="el-GR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solidFill>
                      <a:srgbClr val="66BB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050" u="none" strike="noStrike" dirty="0">
                          <a:effectLst/>
                        </a:rPr>
                        <a:t>5*</a:t>
                      </a:r>
                      <a:endParaRPr lang="el-GR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solidFill>
                      <a:srgbClr val="66BB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050" u="none" strike="noStrike" dirty="0">
                          <a:effectLst/>
                        </a:rPr>
                        <a:t>4*</a:t>
                      </a:r>
                      <a:endParaRPr lang="el-GR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solidFill>
                      <a:srgbClr val="66BB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050" u="none" strike="noStrike" dirty="0">
                          <a:effectLst/>
                        </a:rPr>
                        <a:t>3*</a:t>
                      </a:r>
                      <a:endParaRPr lang="el-GR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solidFill>
                      <a:srgbClr val="66BB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050" u="none" strike="noStrike" dirty="0">
                          <a:effectLst/>
                        </a:rPr>
                        <a:t>2*</a:t>
                      </a:r>
                      <a:endParaRPr lang="el-GR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solidFill>
                      <a:srgbClr val="66BB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050" u="none" strike="noStrike" dirty="0">
                          <a:effectLst/>
                        </a:rPr>
                        <a:t>1*</a:t>
                      </a:r>
                      <a:endParaRPr lang="el-GR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solidFill>
                      <a:srgbClr val="66BB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 err="1" smtClean="0">
                          <a:effectLst/>
                        </a:rPr>
                        <a:t>Hersonissos</a:t>
                      </a:r>
                      <a:endParaRPr lang="el-GR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u="none" strike="noStrike" dirty="0" smtClean="0">
                          <a:effectLst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/>
                </a:tc>
              </a:tr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Hotel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87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11338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22480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11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2952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6069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28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5880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11627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14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1209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2295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28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1186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2279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4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66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120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31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Furnished Apartments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87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3707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6406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416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662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14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538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941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17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573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1055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29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1175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2002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23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934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1611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5128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Camping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21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14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2638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 smtClean="0">
                          <a:effectLst/>
                        </a:rPr>
                        <a:t>GRAND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175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15066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28900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12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3368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6731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42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6418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12568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31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1782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3350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57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2361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4281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27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>
                          <a:effectLst/>
                        </a:rPr>
                        <a:t>1000</a:t>
                      </a:r>
                      <a:endParaRPr lang="el-G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100" u="none" strike="noStrike" dirty="0">
                          <a:effectLst/>
                        </a:rPr>
                        <a:t>1731</a:t>
                      </a:r>
                      <a:endParaRPr lang="el-G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12" name="11 - Εικόνα" descr="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6" y="4031312"/>
            <a:ext cx="2786082" cy="1614990"/>
          </a:xfrm>
          <a:prstGeom prst="rect">
            <a:avLst/>
          </a:prstGeom>
        </p:spPr>
      </p:pic>
      <p:pic>
        <p:nvPicPr>
          <p:cNvPr id="3074" name="Picture 2" descr="C:\Users\user\Desktop\Untitled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031311"/>
            <a:ext cx="3214710" cy="1612267"/>
          </a:xfrm>
          <a:prstGeom prst="rect">
            <a:avLst/>
          </a:prstGeom>
          <a:noFill/>
        </p:spPr>
      </p:pic>
      <p:pic>
        <p:nvPicPr>
          <p:cNvPr id="3075" name="Picture 3" descr="C:\Users\user\Desktop\1232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4031311"/>
            <a:ext cx="3000364" cy="1614115"/>
          </a:xfrm>
          <a:prstGeom prst="rect">
            <a:avLst/>
          </a:prstGeom>
          <a:noFill/>
        </p:spPr>
      </p:pic>
      <p:sp>
        <p:nvSpPr>
          <p:cNvPr id="8" name="10 - TextBox"/>
          <p:cNvSpPr txBox="1"/>
          <p:nvPr/>
        </p:nvSpPr>
        <p:spPr>
          <a:xfrm>
            <a:off x="-32" y="6309320"/>
            <a:ext cx="2787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jaya" pitchFamily="34" charset="0"/>
                <a:cs typeface="Vijaya" pitchFamily="34" charset="0"/>
              </a:rPr>
              <a:t>Hersonissos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ijaya" pitchFamily="34" charset="0"/>
                <a:cs typeface="Vijaya" pitchFamily="34" charset="0"/>
              </a:rPr>
              <a:t> 2013</a:t>
            </a:r>
            <a:endParaRPr lang="el-G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stral" pitchFamily="66" charset="0"/>
              <a:cs typeface="Vijay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619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_D7081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00296" y="0"/>
            <a:ext cx="12144459" cy="6858000"/>
          </a:xfrm>
          <a:prstGeom prst="rect">
            <a:avLst/>
          </a:prstGeom>
          <a:noFill/>
        </p:spPr>
      </p:pic>
      <p:pic>
        <p:nvPicPr>
          <p:cNvPr id="9222" name="Picture 6" descr="C:\Users\user\Desktop\ppt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322" y="-99392"/>
            <a:ext cx="9483866" cy="2428876"/>
          </a:xfrm>
          <a:prstGeom prst="rect">
            <a:avLst/>
          </a:prstGeom>
          <a:noFill/>
        </p:spPr>
      </p:pic>
      <p:pic>
        <p:nvPicPr>
          <p:cNvPr id="9223" name="Picture 7" descr="C:\Users\user\Desktop\ppt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86346"/>
            <a:ext cx="9144000" cy="214311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87624" y="2329484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ea typeface="Tahoma" pitchFamily="34" charset="0"/>
                <a:cs typeface="MV Boli" pitchFamily="2" charset="0"/>
              </a:rPr>
              <a:t>Treat yourself right…</a:t>
            </a:r>
            <a:endParaRPr lang="el-G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MV Boli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376788"/>
            <a:ext cx="4824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bg1"/>
                </a:solidFill>
                <a:latin typeface="Script MT Bold" pitchFamily="66" charset="0"/>
                <a:ea typeface="Verdana" pitchFamily="34" charset="0"/>
                <a:cs typeface="Verdana" pitchFamily="34" charset="0"/>
              </a:rPr>
              <a:t>Malia 2013</a:t>
            </a:r>
            <a:endParaRPr lang="el-GR" sz="66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574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0866" y="1844824"/>
            <a:ext cx="7463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“Located in the north of Crete bordering the Aegean Sea”</a:t>
            </a:r>
            <a:endParaRPr lang="el-GR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43609" y="2602646"/>
            <a:ext cx="2592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Area population:  </a:t>
            </a:r>
            <a:r>
              <a:rPr lang="en-US" sz="2000" b="1" dirty="0" smtClean="0"/>
              <a:t>6,212</a:t>
            </a:r>
          </a:p>
          <a:p>
            <a:r>
              <a:rPr lang="en-US" dirty="0" smtClean="0"/>
              <a:t>Town population: </a:t>
            </a:r>
            <a:r>
              <a:rPr lang="en-US" sz="2000" b="1" dirty="0" smtClean="0"/>
              <a:t>3,722</a:t>
            </a:r>
            <a:endParaRPr lang="el-GR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43608" y="3728869"/>
            <a:ext cx="29821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Main villages of the area: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Malia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Stalis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Mochos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 err="1" smtClean="0"/>
              <a:t>Krasi</a:t>
            </a:r>
            <a:endParaRPr lang="en-US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General Info</a:t>
            </a:r>
          </a:p>
        </p:txBody>
      </p:sp>
      <p:pic>
        <p:nvPicPr>
          <p:cNvPr id="9" name="8 - Εικόνα" descr="cre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00496" y="2623874"/>
            <a:ext cx="4950906" cy="20963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7504" y="6104769"/>
            <a:ext cx="2729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ea typeface="Verdana" pitchFamily="34" charset="0"/>
                <a:cs typeface="Verdana" pitchFamily="34" charset="0"/>
              </a:rPr>
              <a:t>Malia 2013</a:t>
            </a:r>
            <a:endParaRPr lang="el-G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066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1472" y="285750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ea typeface="Kozuka Mincho Pr6N M" pitchFamily="18" charset="-128"/>
              </a:rPr>
              <a:t>Climate</a:t>
            </a:r>
            <a:endParaRPr lang="el-GR" sz="3200" b="1" dirty="0">
              <a:solidFill>
                <a:schemeClr val="tx2"/>
              </a:solidFill>
              <a:ea typeface="Kozuka Mincho Pr6N M" pitchFamily="18" charset="-12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0960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Access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0497835"/>
              </p:ext>
            </p:extLst>
          </p:nvPr>
        </p:nvGraphicFramePr>
        <p:xfrm>
          <a:off x="428596" y="3786191"/>
          <a:ext cx="8215372" cy="151729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139163"/>
                <a:gridCol w="492687"/>
                <a:gridCol w="503723"/>
                <a:gridCol w="526583"/>
                <a:gridCol w="492687"/>
                <a:gridCol w="492687"/>
                <a:gridCol w="564423"/>
                <a:gridCol w="532890"/>
                <a:gridCol w="492687"/>
                <a:gridCol w="492687"/>
                <a:gridCol w="492687"/>
                <a:gridCol w="499781"/>
                <a:gridCol w="492687"/>
              </a:tblGrid>
              <a:tr h="5057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JAN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FEB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MAR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APR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MAY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JUN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JUL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AUG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SEP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OCT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NOV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DEC</a:t>
                      </a:r>
                      <a:endParaRPr lang="el-GR" sz="24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5057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Batang"/>
                        </a:rPr>
                        <a:t>Average</a:t>
                      </a:r>
                      <a:r>
                        <a:rPr lang="en-US" sz="1400" b="1" baseline="0" dirty="0" smtClean="0">
                          <a:effectLst/>
                          <a:latin typeface="+mn-lt"/>
                          <a:ea typeface="Batang"/>
                        </a:rPr>
                        <a:t> Temperature </a:t>
                      </a:r>
                      <a:r>
                        <a:rPr lang="en-US" sz="1400" b="1" dirty="0" smtClean="0">
                          <a:latin typeface="+mn-lt"/>
                        </a:rPr>
                        <a:t>(°C)</a:t>
                      </a:r>
                      <a:endParaRPr lang="el-GR" sz="1400" b="1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12,2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12,5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13,8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16,5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20,8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24,42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26,4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26,3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23,7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20,3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  <a:latin typeface="Calibri"/>
                          <a:ea typeface="Times New Roman"/>
                          <a:cs typeface="Calibri"/>
                        </a:rPr>
                        <a:t>17,1</a:t>
                      </a:r>
                      <a:endParaRPr lang="el-GR" sz="12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13,9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76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+mn-lt"/>
                          <a:ea typeface="Batang"/>
                        </a:rPr>
                        <a:t>Average Rainfall (mm)</a:t>
                      </a:r>
                      <a:endParaRPr lang="el-GR" sz="1400" b="1" dirty="0">
                        <a:effectLst/>
                        <a:latin typeface="+mn-lt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99,00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65,8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  <a:latin typeface="Calibri"/>
                          <a:ea typeface="Times New Roman"/>
                          <a:cs typeface="Calibri"/>
                        </a:rPr>
                        <a:t>45,3</a:t>
                      </a:r>
                      <a:endParaRPr lang="el-GR" sz="120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26,9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14,7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2,9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0,5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0,8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14,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61,4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64,6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85,2</a:t>
                      </a:r>
                      <a:endParaRPr lang="el-GR" sz="1200" dirty="0">
                        <a:effectLst/>
                        <a:latin typeface="Times New Roman"/>
                        <a:ea typeface="Batang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1092668" y="1835532"/>
            <a:ext cx="6408290" cy="369332"/>
            <a:chOff x="1092668" y="1772816"/>
            <a:chExt cx="6408290" cy="369332"/>
          </a:xfrm>
        </p:grpSpPr>
        <p:sp>
          <p:nvSpPr>
            <p:cNvPr id="5" name="TextBox 4"/>
            <p:cNvSpPr txBox="1"/>
            <p:nvPr/>
          </p:nvSpPr>
          <p:spPr>
            <a:xfrm>
              <a:off x="1580363" y="1772816"/>
              <a:ext cx="59205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From </a:t>
              </a:r>
              <a:r>
                <a:rPr lang="en-US" dirty="0" err="1" smtClean="0"/>
                <a:t>Heraklion</a:t>
              </a:r>
              <a:r>
                <a:rPr lang="en-US" dirty="0" smtClean="0"/>
                <a:t> by car or bus </a:t>
              </a:r>
              <a:r>
                <a:rPr lang="en-US" dirty="0"/>
                <a:t>: About </a:t>
              </a:r>
              <a:r>
                <a:rPr lang="en-US" dirty="0" smtClean="0"/>
                <a:t>35 minutes ride (35km) </a:t>
              </a:r>
              <a:endParaRPr lang="el-GR" dirty="0"/>
            </a:p>
          </p:txBody>
        </p:sp>
        <p:pic>
          <p:nvPicPr>
            <p:cNvPr id="9" name="8 - Εικόνα" descr="car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668" y="1785926"/>
              <a:ext cx="478936" cy="352424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1138218" y="2492896"/>
            <a:ext cx="7362872" cy="433386"/>
            <a:chOff x="1138218" y="2281234"/>
            <a:chExt cx="7362872" cy="433386"/>
          </a:xfrm>
        </p:grpSpPr>
        <p:sp>
          <p:nvSpPr>
            <p:cNvPr id="2" name="TextBox 1"/>
            <p:cNvSpPr txBox="1"/>
            <p:nvPr/>
          </p:nvSpPr>
          <p:spPr>
            <a:xfrm>
              <a:off x="1608306" y="2308230"/>
              <a:ext cx="6892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Closest airport: N. Kazantzakis International Airport of </a:t>
              </a:r>
              <a:r>
                <a:rPr lang="en-US" dirty="0" err="1" smtClean="0"/>
                <a:t>Heraklion</a:t>
              </a:r>
              <a:r>
                <a:rPr lang="en-US" dirty="0" smtClean="0"/>
                <a:t> (31km)</a:t>
              </a:r>
              <a:endParaRPr lang="el-GR" dirty="0"/>
            </a:p>
          </p:txBody>
        </p:sp>
        <p:pic>
          <p:nvPicPr>
            <p:cNvPr id="10" name="9 - Εικόνα" descr="air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8218" y="2281234"/>
              <a:ext cx="433386" cy="433386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107504" y="6104769"/>
            <a:ext cx="2729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ea typeface="Verdana" pitchFamily="34" charset="0"/>
                <a:cs typeface="Verdana" pitchFamily="34" charset="0"/>
              </a:rPr>
              <a:t>Malia 2013</a:t>
            </a:r>
            <a:endParaRPr lang="el-G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451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Supply of Accommodation</a:t>
            </a:r>
            <a:endParaRPr lang="el-GR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45978043"/>
              </p:ext>
            </p:extLst>
          </p:nvPr>
        </p:nvGraphicFramePr>
        <p:xfrm>
          <a:off x="357158" y="2071678"/>
          <a:ext cx="8572562" cy="2015060"/>
        </p:xfrm>
        <a:graphic>
          <a:graphicData uri="http://schemas.openxmlformats.org/drawingml/2006/table">
            <a:tbl>
              <a:tblPr/>
              <a:tblGrid>
                <a:gridCol w="1245588"/>
                <a:gridCol w="411292"/>
                <a:gridCol w="360192"/>
                <a:gridCol w="360192"/>
                <a:gridCol w="432230"/>
                <a:gridCol w="504268"/>
                <a:gridCol w="432230"/>
                <a:gridCol w="432230"/>
                <a:gridCol w="504268"/>
                <a:gridCol w="360192"/>
                <a:gridCol w="360192"/>
                <a:gridCol w="360192"/>
                <a:gridCol w="432230"/>
                <a:gridCol w="504268"/>
                <a:gridCol w="360192"/>
                <a:gridCol w="360192"/>
                <a:gridCol w="432230"/>
                <a:gridCol w="360192"/>
                <a:gridCol w="360192"/>
              </a:tblGrid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Type of accommodation</a:t>
                      </a:r>
                      <a:endParaRPr lang="el-GR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l-GR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5*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4*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3*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2*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l-G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1*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Malia</a:t>
                      </a:r>
                      <a:endParaRPr lang="el-GR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Hotels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Rooms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Beds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Hotel</a:t>
                      </a:r>
                      <a:endParaRPr lang="el-GR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5199</a:t>
                      </a:r>
                      <a:endParaRPr lang="el-GR" sz="9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10140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l-GR" sz="9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970</a:t>
                      </a:r>
                      <a:endParaRPr lang="el-GR" sz="9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1963</a:t>
                      </a:r>
                      <a:endParaRPr lang="el-GR" sz="9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1604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3065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1001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1957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924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1804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490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948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Furnished apartment</a:t>
                      </a:r>
                      <a:endParaRPr lang="el-GR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5895" marR="5895" marT="589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1488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2675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161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304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278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385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691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742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1304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6183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Hotel and Furnished apartment</a:t>
                      </a:r>
                      <a:endParaRPr lang="el-GR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5895" marR="5895" marT="589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1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GRAND TOTAL</a:t>
                      </a:r>
                      <a:endParaRPr lang="el-GR" sz="105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</a:t>
                      </a:r>
                    </a:p>
                  </a:txBody>
                  <a:tcPr marL="5895" marR="5895" marT="589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6738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12911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1030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2061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1765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3369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1141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2235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1309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2495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5895" marR="5895" marT="589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1283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2348</a:t>
                      </a:r>
                    </a:p>
                  </a:txBody>
                  <a:tcPr marL="5895" marR="5895" marT="58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</a:tbl>
          </a:graphicData>
        </a:graphic>
      </p:graphicFrame>
      <p:cxnSp>
        <p:nvCxnSpPr>
          <p:cNvPr id="6" name="5 - Ευθεία γραμμή σύνδεσης"/>
          <p:cNvCxnSpPr/>
          <p:nvPr/>
        </p:nvCxnSpPr>
        <p:spPr>
          <a:xfrm>
            <a:off x="8931306" y="2071678"/>
            <a:ext cx="0" cy="20053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8 - Εικόνα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945" y="4365104"/>
            <a:ext cx="2128359" cy="1144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9 - Εικόνα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95" y="4365104"/>
            <a:ext cx="2321119" cy="1144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15 - Εικόνα" descr="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2249" y="4365104"/>
            <a:ext cx="2286016" cy="1144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" name="18 - Εικόνα" descr="1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6539" y="4509120"/>
            <a:ext cx="2522500" cy="1144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07504" y="6104769"/>
            <a:ext cx="2729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itchFamily="66" charset="0"/>
                <a:ea typeface="Verdana" pitchFamily="34" charset="0"/>
                <a:cs typeface="Verdana" pitchFamily="34" charset="0"/>
              </a:rPr>
              <a:t>Malia 2013</a:t>
            </a:r>
            <a:endParaRPr lang="el-G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140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 descr="C:\Users\mliapa\Desktop\Metaxaki\EOT\Malia (6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675457"/>
            <a:ext cx="9144000" cy="75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095" y="3155441"/>
            <a:ext cx="4195829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Did you Know Action</a:t>
            </a:r>
            <a:endParaRPr lang="el-GR" sz="36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095" y="4149080"/>
            <a:ext cx="662944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0070C0"/>
                </a:solidFill>
              </a:rPr>
              <a:t>Interesting Stats About Tourism in Hersonissos</a:t>
            </a:r>
            <a:r>
              <a:rPr lang="el-GR" b="1" dirty="0" smtClean="0">
                <a:solidFill>
                  <a:srgbClr val="0070C0"/>
                </a:solidFill>
              </a:rPr>
              <a:t> </a:t>
            </a:r>
            <a:r>
              <a:rPr lang="en-GB" b="1" dirty="0" smtClean="0">
                <a:solidFill>
                  <a:srgbClr val="0070C0"/>
                </a:solidFill>
              </a:rPr>
              <a:t>Municipality</a:t>
            </a:r>
            <a:r>
              <a:rPr lang="en-US" b="1" dirty="0" smtClean="0">
                <a:solidFill>
                  <a:srgbClr val="0070C0"/>
                </a:solidFill>
              </a:rPr>
              <a:t> &amp; Crete</a:t>
            </a:r>
            <a:endParaRPr lang="el-GR" b="1" dirty="0">
              <a:solidFill>
                <a:srgbClr val="0070C0"/>
              </a:solidFill>
            </a:endParaRPr>
          </a:p>
        </p:txBody>
      </p:sp>
      <p:grpSp>
        <p:nvGrpSpPr>
          <p:cNvPr id="36" name="Ομάδα 35"/>
          <p:cNvGrpSpPr/>
          <p:nvPr/>
        </p:nvGrpSpPr>
        <p:grpSpPr>
          <a:xfrm>
            <a:off x="2915816" y="6269785"/>
            <a:ext cx="6117598" cy="503435"/>
            <a:chOff x="2915816" y="6269785"/>
            <a:chExt cx="6117598" cy="503435"/>
          </a:xfrm>
        </p:grpSpPr>
        <p:sp>
          <p:nvSpPr>
            <p:cNvPr id="37" name="TextBox 36"/>
            <p:cNvSpPr txBox="1"/>
            <p:nvPr/>
          </p:nvSpPr>
          <p:spPr>
            <a:xfrm>
              <a:off x="2915816" y="6365583"/>
              <a:ext cx="12659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0070C0"/>
                  </a:solidFill>
                </a:rPr>
                <a:t>Find us at </a:t>
              </a:r>
              <a:endParaRPr lang="el-GR" sz="2000" b="1" dirty="0">
                <a:solidFill>
                  <a:srgbClr val="0070C0"/>
                </a:solidFill>
              </a:endParaRPr>
            </a:p>
          </p:txBody>
        </p:sp>
        <p:pic>
          <p:nvPicPr>
            <p:cNvPr id="38" name="Picture 10" descr="C:\Users\mliapa\Documents\MinasLiapakis\ΔήμοςΧερσονήσου\SocialMedia\SocialImages\facebook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7924" y="6359049"/>
              <a:ext cx="390014" cy="390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11" descr="C:\Users\mliapa\Documents\MinasLiapakis\ΔήμοςΧερσονήσου\SocialMedia\SocialImages\flickr.jp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4368" y="6269785"/>
              <a:ext cx="605030" cy="484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12" descr="C:\Users\mliapa\Documents\MinasLiapakis\ΔήμοςΧερσονήσου\SocialMedia\SocialImages\happy-5th-birthday-youtube--501ecffedf.jp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6331664"/>
              <a:ext cx="675555" cy="3797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13" descr="C:\Users\mliapa\Documents\MinasLiapakis\ΔήμοςΧερσονήσου\SocialMedia\SocialImages\pinterest_badge_red.png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6614" y="6301860"/>
              <a:ext cx="471360" cy="471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14" descr="C:\Users\mliapa\Documents\MinasLiapakis\ΔήμοςΧερσονήσου\SocialMedia\SocialImages\plus-badge.png">
              <a:hlinkClick r:id="rId11"/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3070" y="6356708"/>
              <a:ext cx="329664" cy="3296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15" descr="C:\Users\mliapa\Documents\MinasLiapakis\ΔήμοςΧερσονήσου\SocialMedia\SocialImages\slideshare-logo.png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5382" y="6271314"/>
              <a:ext cx="488032" cy="488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16" descr="C:\Users\mliapa\Documents\MinasLiapakis\ΔήμοςΧερσονήσου\SocialMedia\SocialImages\Twitter.png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9494" y="6342144"/>
              <a:ext cx="416210" cy="416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3" descr="C:\Users\mliapa\Documents\MinasLiapakis\ΔήμοςΧερσονήσου\SocialMedia\SocialImages\foursquare-twitter.png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2334" y="6346387"/>
              <a:ext cx="360040" cy="360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43" name="Picture 19" descr="E:\Logo_Hersonissos_Transparent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844" y="0"/>
            <a:ext cx="2771614" cy="3136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7575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liapa\Desktop\Metaxaki\Did_you_know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7083" y="230391"/>
            <a:ext cx="6039393" cy="6039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322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liapa\Desktop\Metaxaki\Did_you_know_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5783" y="217224"/>
            <a:ext cx="6052561" cy="6052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41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mliapa\Desktop\Metaxaki\Did_you_know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6313" y="223491"/>
            <a:ext cx="6027999" cy="6027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039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mliapa\Desktop\Metaxaki\Did_you_know_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6709" y="223491"/>
            <a:ext cx="5935402" cy="5935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9080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mliapa\Desktop\Metaxaki\Did_you_know_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7761" y="224422"/>
            <a:ext cx="6155147" cy="6045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2690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1243786"/>
            <a:ext cx="7200800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l-GR" sz="24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Ebrima" pitchFamily="2" charset="0"/>
                <a:cs typeface="Arial" pitchFamily="34" charset="0"/>
              </a:rPr>
              <a:t>Δημιουργία θεματικού έντυπου χάρτη</a:t>
            </a:r>
            <a:endParaRPr lang="en-US" sz="2400" dirty="0" smtClean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Ebrima" pitchFamily="2" charset="0"/>
              <a:cs typeface="Arial" pitchFamily="34" charset="0"/>
            </a:endParaRPr>
          </a:p>
          <a:p>
            <a:pPr algn="ctr"/>
            <a:r>
              <a:rPr lang="el-GR" sz="24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Ebrima" pitchFamily="2" charset="0"/>
                <a:cs typeface="Arial" pitchFamily="34" charset="0"/>
              </a:rPr>
              <a:t>για την προώθηση του τουρισμού</a:t>
            </a:r>
            <a:endParaRPr lang="en-US" sz="2400" dirty="0" smtClean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Ebrima" pitchFamily="2" charset="0"/>
              <a:cs typeface="Arial" pitchFamily="34" charset="0"/>
            </a:endParaRPr>
          </a:p>
          <a:p>
            <a:pPr algn="ctr"/>
            <a:r>
              <a:rPr lang="el-GR" sz="24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Ebrima" pitchFamily="2" charset="0"/>
                <a:cs typeface="Arial" pitchFamily="34" charset="0"/>
              </a:rPr>
              <a:t>στον</a:t>
            </a:r>
            <a:endParaRPr lang="en-US" sz="2400" dirty="0" smtClean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Ebrima" pitchFamily="2" charset="0"/>
              <a:cs typeface="Arial" pitchFamily="34" charset="0"/>
            </a:endParaRPr>
          </a:p>
          <a:p>
            <a:pPr algn="ctr"/>
            <a:r>
              <a:rPr lang="el-GR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Ebrima" pitchFamily="2" charset="0"/>
                <a:cs typeface="Arial" pitchFamily="34" charset="0"/>
              </a:rPr>
              <a:t>Δήμο Χερσονήσου</a:t>
            </a:r>
            <a:endParaRPr lang="el-GR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Ebrima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488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9296"/>
            <a:ext cx="9144000" cy="63994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528" y="260648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u="sng" spc="50" dirty="0" smtClean="0">
                <a:latin typeface="Comic Sans MS" pitchFamily="66" charset="0"/>
                <a:cs typeface="Arial" pitchFamily="34" charset="0"/>
              </a:rPr>
              <a:t>Υπόβαθρο χάρτη</a:t>
            </a:r>
            <a:r>
              <a:rPr lang="el-GR" sz="2400" b="1" spc="50" dirty="0" smtClean="0">
                <a:latin typeface="Comic Sans MS" pitchFamily="66" charset="0"/>
                <a:cs typeface="Arial" pitchFamily="34" charset="0"/>
              </a:rPr>
              <a:t>: Σκιασμένο ανάγλυφο</a:t>
            </a:r>
            <a:endParaRPr lang="el-GR" b="1" spc="50" dirty="0" smtClean="0">
              <a:latin typeface="Comic Sans MS" pitchFamily="66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endParaRPr lang="el-GR" sz="2400" b="1" spc="50" dirty="0" smtClean="0">
              <a:latin typeface="Comic Sans MS" pitchFamily="66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l-GR" sz="2400" b="1" spc="50" dirty="0"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7" name="Picture 2" descr="C:\Users\mliapa\Documents\MinasLiapakis\ΔήμοςΧερσονήσου\SocialMedia\Images\Logo_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133627"/>
            <a:ext cx="1294593" cy="143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894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9296"/>
            <a:ext cx="9144000" cy="63994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260648"/>
            <a:ext cx="8568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spc="50" dirty="0" smtClean="0">
                <a:latin typeface="Comic Sans MS" pitchFamily="66" charset="0"/>
                <a:cs typeface="Arial" pitchFamily="34" charset="0"/>
              </a:rPr>
              <a:t>	</a:t>
            </a:r>
            <a:r>
              <a:rPr lang="el-GR" sz="2400" b="1" u="sng" spc="50" dirty="0" smtClean="0">
                <a:latin typeface="Comic Sans MS" pitchFamily="66" charset="0"/>
                <a:cs typeface="Arial" pitchFamily="34" charset="0"/>
              </a:rPr>
              <a:t>Πρόσθετα χάρτη</a:t>
            </a:r>
            <a:endParaRPr lang="el-GR" b="1" u="sng" spc="50" dirty="0" smtClean="0">
              <a:latin typeface="Comic Sans MS" pitchFamily="66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endParaRPr lang="el-GR" sz="2400" b="1" spc="50" dirty="0" smtClean="0">
              <a:latin typeface="Comic Sans MS" pitchFamily="66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l-GR" sz="2400" b="1" spc="50" dirty="0"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5" name="Freeform 4"/>
          <p:cNvSpPr/>
          <p:nvPr/>
        </p:nvSpPr>
        <p:spPr>
          <a:xfrm rot="886054">
            <a:off x="6802788" y="820309"/>
            <a:ext cx="628631" cy="635005"/>
          </a:xfrm>
          <a:custGeom>
            <a:avLst/>
            <a:gdLst>
              <a:gd name="connsiteX0" fmla="*/ 6498 w 769978"/>
              <a:gd name="connsiteY0" fmla="*/ 834501 h 863215"/>
              <a:gd name="connsiteX1" fmla="*/ 33131 w 769978"/>
              <a:gd name="connsiteY1" fmla="*/ 790113 h 863215"/>
              <a:gd name="connsiteX2" fmla="*/ 263950 w 769978"/>
              <a:gd name="connsiteY2" fmla="*/ 204187 h 863215"/>
              <a:gd name="connsiteX3" fmla="*/ 769978 w 769978"/>
              <a:gd name="connsiteY3" fmla="*/ 0 h 86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978" h="863215">
                <a:moveTo>
                  <a:pt x="6498" y="834501"/>
                </a:moveTo>
                <a:cubicBezTo>
                  <a:pt x="-1640" y="864833"/>
                  <a:pt x="-9778" y="895165"/>
                  <a:pt x="33131" y="790113"/>
                </a:cubicBezTo>
                <a:cubicBezTo>
                  <a:pt x="76040" y="685061"/>
                  <a:pt x="141142" y="335872"/>
                  <a:pt x="263950" y="204187"/>
                </a:cubicBezTo>
                <a:cubicBezTo>
                  <a:pt x="386758" y="72501"/>
                  <a:pt x="578368" y="36250"/>
                  <a:pt x="769978" y="0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TextBox 5"/>
          <p:cNvSpPr txBox="1"/>
          <p:nvPr/>
        </p:nvSpPr>
        <p:spPr>
          <a:xfrm>
            <a:off x="5796136" y="1340768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latin typeface="Comic Sans MS" pitchFamily="66" charset="0"/>
                <a:cs typeface="Arial" pitchFamily="34" charset="0"/>
              </a:rPr>
              <a:t>Ένθετος Χάρτης Νήσου Δία</a:t>
            </a:r>
            <a:endParaRPr lang="el-GR" b="1" dirty="0"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4653136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latin typeface="Comic Sans MS" pitchFamily="66" charset="0"/>
                <a:cs typeface="Arial" pitchFamily="34" charset="0"/>
              </a:rPr>
              <a:t>Ένθετοι Χάρτες Ελλάδας &amp; Κρήτης</a:t>
            </a:r>
            <a:endParaRPr lang="el-GR" b="1" dirty="0"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 rot="7113997" flipV="1">
            <a:off x="942419" y="4555830"/>
            <a:ext cx="628631" cy="635005"/>
          </a:xfrm>
          <a:custGeom>
            <a:avLst/>
            <a:gdLst>
              <a:gd name="connsiteX0" fmla="*/ 6498 w 769978"/>
              <a:gd name="connsiteY0" fmla="*/ 834501 h 863215"/>
              <a:gd name="connsiteX1" fmla="*/ 33131 w 769978"/>
              <a:gd name="connsiteY1" fmla="*/ 790113 h 863215"/>
              <a:gd name="connsiteX2" fmla="*/ 263950 w 769978"/>
              <a:gd name="connsiteY2" fmla="*/ 204187 h 863215"/>
              <a:gd name="connsiteX3" fmla="*/ 769978 w 769978"/>
              <a:gd name="connsiteY3" fmla="*/ 0 h 86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978" h="863215">
                <a:moveTo>
                  <a:pt x="6498" y="834501"/>
                </a:moveTo>
                <a:cubicBezTo>
                  <a:pt x="-1640" y="864833"/>
                  <a:pt x="-9778" y="895165"/>
                  <a:pt x="33131" y="790113"/>
                </a:cubicBezTo>
                <a:cubicBezTo>
                  <a:pt x="76040" y="685061"/>
                  <a:pt x="141142" y="335872"/>
                  <a:pt x="263950" y="204187"/>
                </a:cubicBezTo>
                <a:cubicBezTo>
                  <a:pt x="386758" y="72501"/>
                  <a:pt x="578368" y="36250"/>
                  <a:pt x="769978" y="0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Freeform 8"/>
          <p:cNvSpPr/>
          <p:nvPr/>
        </p:nvSpPr>
        <p:spPr>
          <a:xfrm rot="8862171">
            <a:off x="2748801" y="5492038"/>
            <a:ext cx="628631" cy="635005"/>
          </a:xfrm>
          <a:custGeom>
            <a:avLst/>
            <a:gdLst>
              <a:gd name="connsiteX0" fmla="*/ 6498 w 769978"/>
              <a:gd name="connsiteY0" fmla="*/ 834501 h 863215"/>
              <a:gd name="connsiteX1" fmla="*/ 33131 w 769978"/>
              <a:gd name="connsiteY1" fmla="*/ 790113 h 863215"/>
              <a:gd name="connsiteX2" fmla="*/ 263950 w 769978"/>
              <a:gd name="connsiteY2" fmla="*/ 204187 h 863215"/>
              <a:gd name="connsiteX3" fmla="*/ 769978 w 769978"/>
              <a:gd name="connsiteY3" fmla="*/ 0 h 86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978" h="863215">
                <a:moveTo>
                  <a:pt x="6498" y="834501"/>
                </a:moveTo>
                <a:cubicBezTo>
                  <a:pt x="-1640" y="864833"/>
                  <a:pt x="-9778" y="895165"/>
                  <a:pt x="33131" y="790113"/>
                </a:cubicBezTo>
                <a:cubicBezTo>
                  <a:pt x="76040" y="685061"/>
                  <a:pt x="141142" y="335872"/>
                  <a:pt x="263950" y="204187"/>
                </a:cubicBezTo>
                <a:cubicBezTo>
                  <a:pt x="386758" y="72501"/>
                  <a:pt x="578368" y="36250"/>
                  <a:pt x="769978" y="0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TextBox 9"/>
          <p:cNvSpPr txBox="1"/>
          <p:nvPr/>
        </p:nvSpPr>
        <p:spPr>
          <a:xfrm>
            <a:off x="3779912" y="5085184"/>
            <a:ext cx="2232248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l-GR" sz="1600" b="1" dirty="0" smtClean="0">
              <a:latin typeface="Comic Sans MS" pitchFamily="66" charset="0"/>
              <a:cs typeface="Arial" pitchFamily="34" charset="0"/>
            </a:endParaRPr>
          </a:p>
          <a:p>
            <a:pPr algn="ctr"/>
            <a:r>
              <a:rPr lang="el-GR" sz="1600" b="1" dirty="0" smtClean="0">
                <a:latin typeface="Comic Sans MS" pitchFamily="66" charset="0"/>
                <a:cs typeface="Arial" pitchFamily="34" charset="0"/>
              </a:rPr>
              <a:t>ΥΠΟΜΝΗΜΑ</a:t>
            </a:r>
          </a:p>
          <a:p>
            <a:endParaRPr lang="el-GR" sz="1600" b="1" dirty="0">
              <a:latin typeface="Comic Sans MS" pitchFamily="66" charset="0"/>
              <a:cs typeface="Arial" pitchFamily="34" charset="0"/>
            </a:endParaRPr>
          </a:p>
          <a:p>
            <a:endParaRPr lang="el-GR" sz="1600" b="1" dirty="0" smtClean="0">
              <a:latin typeface="Comic Sans MS" pitchFamily="66" charset="0"/>
              <a:cs typeface="Arial" pitchFamily="34" charset="0"/>
            </a:endParaRPr>
          </a:p>
          <a:p>
            <a:endParaRPr lang="el-GR" sz="1600" b="1" dirty="0"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2" name="Picture 2" descr="C:\Users\mliapa\Documents\MinasLiapakis\ΔήμοςΧερσονήσου\SocialMedia\Images\Logo_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133627"/>
            <a:ext cx="1294593" cy="143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073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9296"/>
            <a:ext cx="9144000" cy="6399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7096" y="620688"/>
            <a:ext cx="8029400" cy="382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u="sng" spc="50" dirty="0" smtClean="0">
                <a:latin typeface="Comic Sans MS" pitchFamily="66" charset="0"/>
                <a:cs typeface="Arial" pitchFamily="34" charset="0"/>
              </a:rPr>
              <a:t>Επίπεδα πληροφορίας</a:t>
            </a:r>
            <a:r>
              <a:rPr lang="el-GR" sz="2400" b="1" spc="50" dirty="0" smtClean="0">
                <a:latin typeface="Comic Sans MS" pitchFamily="66" charset="0"/>
                <a:cs typeface="Arial" pitchFamily="34" charset="0"/>
              </a:rPr>
              <a:t>:</a:t>
            </a:r>
            <a:endParaRPr lang="en-US" sz="2400" b="1" u="sng" spc="50" dirty="0" smtClean="0">
              <a:latin typeface="Comic Sans MS" pitchFamily="66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2000" b="1" spc="50" dirty="0" smtClean="0">
                <a:latin typeface="Comic Sans MS" pitchFamily="66" charset="0"/>
                <a:cs typeface="Arial" pitchFamily="34" charset="0"/>
              </a:rPr>
              <a:t>Πέντε κύριες κατηγορίες:</a:t>
            </a:r>
            <a:endParaRPr lang="el-GR" sz="2000" b="1" spc="50" dirty="0">
              <a:latin typeface="Comic Sans MS" pitchFamily="66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l-GR" sz="2000" b="1" spc="50" dirty="0" smtClean="0">
                <a:latin typeface="Comic Sans MS" pitchFamily="66" charset="0"/>
                <a:cs typeface="Arial" pitchFamily="34" charset="0"/>
              </a:rPr>
              <a:t>Βασικά επίπεδα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l-GR" sz="2000" b="1" spc="50" dirty="0" smtClean="0">
                <a:latin typeface="Comic Sans MS" pitchFamily="66" charset="0"/>
                <a:cs typeface="Arial" pitchFamily="34" charset="0"/>
              </a:rPr>
              <a:t>Επίπεδα πολιτιστικής πληροφορίας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l-GR" sz="2000" b="1" spc="50" dirty="0" smtClean="0">
                <a:latin typeface="Comic Sans MS" pitchFamily="66" charset="0"/>
                <a:cs typeface="Arial" pitchFamily="34" charset="0"/>
              </a:rPr>
              <a:t>Επίπεδα αθλητικής πληροφορίας &amp; άλλων δραστηριοτήτων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l-GR" sz="2000" b="1" spc="50" dirty="0" smtClean="0">
                <a:latin typeface="Comic Sans MS" pitchFamily="66" charset="0"/>
                <a:cs typeface="Arial" pitchFamily="34" charset="0"/>
              </a:rPr>
              <a:t>Επίπεδα φυσιολατρικής πληροφορίας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l-GR" sz="2000" b="1" spc="50" dirty="0" smtClean="0">
                <a:latin typeface="Comic Sans MS" pitchFamily="66" charset="0"/>
                <a:cs typeface="Arial" pitchFamily="34" charset="0"/>
              </a:rPr>
              <a:t>Επίπεδα πληροφορίας προβολής επιχειρήσεων</a:t>
            </a:r>
          </a:p>
          <a:p>
            <a:pPr>
              <a:lnSpc>
                <a:spcPct val="150000"/>
              </a:lnSpc>
            </a:pPr>
            <a:endParaRPr lang="el-GR" sz="2000" b="1" spc="50" dirty="0" smtClean="0"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5" name="Picture 2" descr="C:\Users\mliapa\Documents\MinasLiapakis\ΔήμοςΧερσονήσου\SocialMedia\Images\Logo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133627"/>
            <a:ext cx="1294593" cy="143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10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</TotalTime>
  <Words>1161</Words>
  <Application>Microsoft Office PowerPoint</Application>
  <PresentationFormat>Προβολή στην οθόνη (4:3)</PresentationFormat>
  <Paragraphs>575</Paragraphs>
  <Slides>39</Slides>
  <Notes>2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39</vt:i4>
      </vt:variant>
    </vt:vector>
  </HeadingPairs>
  <TitlesOfParts>
    <vt:vector size="40" baseType="lpstr"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Climate</vt:lpstr>
      <vt:lpstr>   Supply of Accommodation</vt:lpstr>
      <vt:lpstr>HERSONISSOS 2013</vt:lpstr>
      <vt:lpstr>Διαφάνεια 23</vt:lpstr>
      <vt:lpstr>Climate</vt:lpstr>
      <vt:lpstr>   Supply of Accommodation</vt:lpstr>
      <vt:lpstr>Διαφάνεια 26</vt:lpstr>
      <vt:lpstr>Διαφάνεια 27</vt:lpstr>
      <vt:lpstr>Climate</vt:lpstr>
      <vt:lpstr>   Supply of Accommodation</vt:lpstr>
      <vt:lpstr>Διαφάνεια 30</vt:lpstr>
      <vt:lpstr>Διαφάνεια 31</vt:lpstr>
      <vt:lpstr>Διαφάνεια 32</vt:lpstr>
      <vt:lpstr>Διαφάνεια 33</vt:lpstr>
      <vt:lpstr>Διαφάνεια 34</vt:lpstr>
      <vt:lpstr>Διαφάνεια 35</vt:lpstr>
      <vt:lpstr>Διαφάνεια 36</vt:lpstr>
      <vt:lpstr>Διαφάνεια 37</vt:lpstr>
      <vt:lpstr>Διαφάνεια 38</vt:lpstr>
      <vt:lpstr>Διαφάνεια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manstaf</dc:creator>
  <cp:lastModifiedBy>user34</cp:lastModifiedBy>
  <cp:revision>159</cp:revision>
  <dcterms:created xsi:type="dcterms:W3CDTF">2012-12-10T09:49:26Z</dcterms:created>
  <dcterms:modified xsi:type="dcterms:W3CDTF">2013-01-19T12:22:37Z</dcterms:modified>
</cp:coreProperties>
</file>