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96" r:id="rId3"/>
    <p:sldId id="297" r:id="rId4"/>
    <p:sldId id="315" r:id="rId5"/>
    <p:sldId id="316" r:id="rId6"/>
    <p:sldId id="317" r:id="rId7"/>
    <p:sldId id="298" r:id="rId8"/>
    <p:sldId id="299" r:id="rId9"/>
    <p:sldId id="318" r:id="rId10"/>
    <p:sldId id="300" r:id="rId11"/>
    <p:sldId id="301" r:id="rId12"/>
    <p:sldId id="320" r:id="rId13"/>
    <p:sldId id="321" r:id="rId14"/>
    <p:sldId id="322" r:id="rId15"/>
    <p:sldId id="323" r:id="rId16"/>
    <p:sldId id="324" r:id="rId17"/>
    <p:sldId id="325" r:id="rId18"/>
  </p:sldIdLst>
  <p:sldSz cx="9144000" cy="6858000" type="screen4x3"/>
  <p:notesSz cx="6807200" cy="9939338"/>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62" autoAdjust="0"/>
  </p:normalViewPr>
  <p:slideViewPr>
    <p:cSldViewPr>
      <p:cViewPr>
        <p:scale>
          <a:sx n="77" d="100"/>
          <a:sy n="77" d="100"/>
        </p:scale>
        <p:origin x="-1164"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EEAD08C8-0B55-4A81-A4DB-3DF7D5DD244A}" type="datetimeFigureOut">
              <a:rPr lang="el-GR"/>
              <a:pPr>
                <a:defRPr/>
              </a:pPr>
              <a:t>9/1/2014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1128A18-2638-4EBD-80ED-ED45A0C8C24A}" type="slidenum">
              <a:rPr lang="el-GR"/>
              <a:pPr>
                <a:defRPr/>
              </a:pPr>
              <a:t>‹#›</a:t>
            </a:fld>
            <a:endParaRPr lang="el-GR"/>
          </a:p>
        </p:txBody>
      </p:sp>
    </p:spTree>
    <p:extLst>
      <p:ext uri="{BB962C8B-B14F-4D97-AF65-F5344CB8AC3E}">
        <p14:creationId xmlns:p14="http://schemas.microsoft.com/office/powerpoint/2010/main" val="169645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07A95E7E-6752-4D39-BE5C-D06BF44BBEBC}" type="datetimeFigureOut">
              <a:rPr lang="el-GR"/>
              <a:pPr>
                <a:defRPr/>
              </a:pPr>
              <a:t>9/1/2014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06072EC-6FAC-44E5-A76E-8B7F2617D504}" type="slidenum">
              <a:rPr lang="el-GR"/>
              <a:pPr>
                <a:defRPr/>
              </a:pPr>
              <a:t>‹#›</a:t>
            </a:fld>
            <a:endParaRPr lang="el-GR"/>
          </a:p>
        </p:txBody>
      </p:sp>
    </p:spTree>
    <p:extLst>
      <p:ext uri="{BB962C8B-B14F-4D97-AF65-F5344CB8AC3E}">
        <p14:creationId xmlns:p14="http://schemas.microsoft.com/office/powerpoint/2010/main" val="331221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9AF9AFE-3BAB-4601-9B2F-28500859E9D7}" type="datetimeFigureOut">
              <a:rPr lang="el-GR"/>
              <a:pPr>
                <a:defRPr/>
              </a:pPr>
              <a:t>9/1/2014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1AED936-B76F-4879-8077-7ECCA87976AD}" type="slidenum">
              <a:rPr lang="el-GR"/>
              <a:pPr>
                <a:defRPr/>
              </a:pPr>
              <a:t>‹#›</a:t>
            </a:fld>
            <a:endParaRPr lang="el-GR"/>
          </a:p>
        </p:txBody>
      </p:sp>
    </p:spTree>
    <p:extLst>
      <p:ext uri="{BB962C8B-B14F-4D97-AF65-F5344CB8AC3E}">
        <p14:creationId xmlns:p14="http://schemas.microsoft.com/office/powerpoint/2010/main" val="3655482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591C0446-D5BB-4052-B5A6-421B25E1CC74}" type="datetimeFigureOut">
              <a:rPr lang="el-GR"/>
              <a:pPr>
                <a:defRPr/>
              </a:pPr>
              <a:t>9/1/2014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8D5F7FA-B7E6-4504-9FD5-0BC65C621F44}" type="slidenum">
              <a:rPr lang="el-GR"/>
              <a:pPr>
                <a:defRPr/>
              </a:pPr>
              <a:t>‹#›</a:t>
            </a:fld>
            <a:endParaRPr lang="el-GR"/>
          </a:p>
        </p:txBody>
      </p:sp>
    </p:spTree>
    <p:extLst>
      <p:ext uri="{BB962C8B-B14F-4D97-AF65-F5344CB8AC3E}">
        <p14:creationId xmlns:p14="http://schemas.microsoft.com/office/powerpoint/2010/main" val="1238843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5C2CA401-5AE8-4688-B51C-EA987ACEFDEB}" type="datetimeFigureOut">
              <a:rPr lang="el-GR"/>
              <a:pPr>
                <a:defRPr/>
              </a:pPr>
              <a:t>9/1/2014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23447B5-A9CB-4F5D-A6B0-55EDE02BF748}" type="slidenum">
              <a:rPr lang="el-GR"/>
              <a:pPr>
                <a:defRPr/>
              </a:pPr>
              <a:t>‹#›</a:t>
            </a:fld>
            <a:endParaRPr lang="el-GR"/>
          </a:p>
        </p:txBody>
      </p:sp>
    </p:spTree>
    <p:extLst>
      <p:ext uri="{BB962C8B-B14F-4D97-AF65-F5344CB8AC3E}">
        <p14:creationId xmlns:p14="http://schemas.microsoft.com/office/powerpoint/2010/main" val="248036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4FC5FA16-90A0-4337-B414-7F86B9FF57AF}" type="datetimeFigureOut">
              <a:rPr lang="el-GR"/>
              <a:pPr>
                <a:defRPr/>
              </a:pPr>
              <a:t>9/1/2014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34671871-03FE-448A-BB63-5ABA09897EE0}" type="slidenum">
              <a:rPr lang="el-GR"/>
              <a:pPr>
                <a:defRPr/>
              </a:pPr>
              <a:t>‹#›</a:t>
            </a:fld>
            <a:endParaRPr lang="el-GR"/>
          </a:p>
        </p:txBody>
      </p:sp>
    </p:spTree>
    <p:extLst>
      <p:ext uri="{BB962C8B-B14F-4D97-AF65-F5344CB8AC3E}">
        <p14:creationId xmlns:p14="http://schemas.microsoft.com/office/powerpoint/2010/main" val="237847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63E81039-C0DE-4180-9858-A3C6505DF952}" type="datetimeFigureOut">
              <a:rPr lang="el-GR"/>
              <a:pPr>
                <a:defRPr/>
              </a:pPr>
              <a:t>9/1/2014</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A2E88979-8E93-4576-A3C5-11BC1C7F6127}" type="slidenum">
              <a:rPr lang="el-GR"/>
              <a:pPr>
                <a:defRPr/>
              </a:pPr>
              <a:t>‹#›</a:t>
            </a:fld>
            <a:endParaRPr lang="el-GR"/>
          </a:p>
        </p:txBody>
      </p:sp>
    </p:spTree>
    <p:extLst>
      <p:ext uri="{BB962C8B-B14F-4D97-AF65-F5344CB8AC3E}">
        <p14:creationId xmlns:p14="http://schemas.microsoft.com/office/powerpoint/2010/main" val="1593242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2B62C83C-93F3-4654-95FA-FD389DF78291}" type="datetimeFigureOut">
              <a:rPr lang="el-GR"/>
              <a:pPr>
                <a:defRPr/>
              </a:pPr>
              <a:t>9/1/2014</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B3E4BF0C-3F05-42E4-9566-000ADA5CDB50}" type="slidenum">
              <a:rPr lang="el-GR"/>
              <a:pPr>
                <a:defRPr/>
              </a:pPr>
              <a:t>‹#›</a:t>
            </a:fld>
            <a:endParaRPr lang="el-GR"/>
          </a:p>
        </p:txBody>
      </p:sp>
    </p:spTree>
    <p:extLst>
      <p:ext uri="{BB962C8B-B14F-4D97-AF65-F5344CB8AC3E}">
        <p14:creationId xmlns:p14="http://schemas.microsoft.com/office/powerpoint/2010/main" val="484057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820F3387-1246-429D-97AC-DB83392A110E}" type="datetimeFigureOut">
              <a:rPr lang="el-GR"/>
              <a:pPr>
                <a:defRPr/>
              </a:pPr>
              <a:t>9/1/2014</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9A4350E2-45BC-4F2C-B955-D9C1226203B7}" type="slidenum">
              <a:rPr lang="el-GR"/>
              <a:pPr>
                <a:defRPr/>
              </a:pPr>
              <a:t>‹#›</a:t>
            </a:fld>
            <a:endParaRPr lang="el-GR"/>
          </a:p>
        </p:txBody>
      </p:sp>
    </p:spTree>
    <p:extLst>
      <p:ext uri="{BB962C8B-B14F-4D97-AF65-F5344CB8AC3E}">
        <p14:creationId xmlns:p14="http://schemas.microsoft.com/office/powerpoint/2010/main" val="137734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D4A5A4CA-9522-484D-A7C4-ED5F325F9FE0}" type="datetimeFigureOut">
              <a:rPr lang="el-GR"/>
              <a:pPr>
                <a:defRPr/>
              </a:pPr>
              <a:t>9/1/2014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B336C01-B84A-4612-80F2-20DAFF4E5FD4}" type="slidenum">
              <a:rPr lang="el-GR"/>
              <a:pPr>
                <a:defRPr/>
              </a:pPr>
              <a:t>‹#›</a:t>
            </a:fld>
            <a:endParaRPr lang="el-GR"/>
          </a:p>
        </p:txBody>
      </p:sp>
    </p:spTree>
    <p:extLst>
      <p:ext uri="{BB962C8B-B14F-4D97-AF65-F5344CB8AC3E}">
        <p14:creationId xmlns:p14="http://schemas.microsoft.com/office/powerpoint/2010/main" val="360809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3B253235-AEEC-42E1-89AD-9F7D642F92EA}" type="datetimeFigureOut">
              <a:rPr lang="el-GR"/>
              <a:pPr>
                <a:defRPr/>
              </a:pPr>
              <a:t>9/1/2014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E2B4F3FC-AD3B-4F82-A6D5-A58FD0FB1443}" type="slidenum">
              <a:rPr lang="el-GR"/>
              <a:pPr>
                <a:defRPr/>
              </a:pPr>
              <a:t>‹#›</a:t>
            </a:fld>
            <a:endParaRPr lang="el-GR"/>
          </a:p>
        </p:txBody>
      </p:sp>
    </p:spTree>
    <p:extLst>
      <p:ext uri="{BB962C8B-B14F-4D97-AF65-F5344CB8AC3E}">
        <p14:creationId xmlns:p14="http://schemas.microsoft.com/office/powerpoint/2010/main" val="3081631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4A4D8AD-DB45-416F-A556-81CDBAE57627}" type="datetimeFigureOut">
              <a:rPr lang="el-GR"/>
              <a:pPr>
                <a:defRPr/>
              </a:pPr>
              <a:t>9/1/2014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8094C91-98F7-442E-9ADD-D9B176147563}"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 Τίτλος"/>
          <p:cNvSpPr>
            <a:spLocks noGrp="1"/>
          </p:cNvSpPr>
          <p:nvPr>
            <p:ph type="ctrTitle"/>
          </p:nvPr>
        </p:nvSpPr>
        <p:spPr>
          <a:xfrm>
            <a:off x="2627313" y="2133600"/>
            <a:ext cx="6359525" cy="1879600"/>
          </a:xfrm>
        </p:spPr>
        <p:txBody>
          <a:bodyPr/>
          <a:lstStyle/>
          <a:p>
            <a:pPr eaLnBrk="1" hangingPunct="1">
              <a:defRPr/>
            </a:pPr>
            <a:r>
              <a:rPr lang="el-GR" altLang="el-GR" sz="3600" b="1" i="1" dirty="0" smtClean="0">
                <a:effectLst>
                  <a:outerShdw blurRad="38100" dist="38100" dir="2700000" algn="tl">
                    <a:srgbClr val="000000">
                      <a:alpha val="43137"/>
                    </a:srgbClr>
                  </a:outerShdw>
                </a:effectLst>
                <a:latin typeface="+mn-lt"/>
              </a:rPr>
              <a:t>ΑΝΑΠΤΥΞΗ ΣΥΣΤΗΜΑΤΟΣ </a:t>
            </a:r>
            <a:br>
              <a:rPr lang="el-GR" altLang="el-GR" sz="3600" b="1" i="1" dirty="0" smtClean="0">
                <a:effectLst>
                  <a:outerShdw blurRad="38100" dist="38100" dir="2700000" algn="tl">
                    <a:srgbClr val="000000">
                      <a:alpha val="43137"/>
                    </a:srgbClr>
                  </a:outerShdw>
                </a:effectLst>
                <a:latin typeface="+mn-lt"/>
              </a:rPr>
            </a:br>
            <a:r>
              <a:rPr lang="el-GR" altLang="el-GR" sz="3600" b="1" dirty="0" smtClean="0">
                <a:solidFill>
                  <a:srgbClr val="FF0000"/>
                </a:solidFill>
                <a:effectLst>
                  <a:outerShdw blurRad="38100" dist="38100" dir="2700000" algn="tl">
                    <a:srgbClr val="000000">
                      <a:alpha val="43137"/>
                    </a:srgbClr>
                  </a:outerShdw>
                </a:effectLst>
                <a:latin typeface="+mn-lt"/>
              </a:rPr>
              <a:t>«</a:t>
            </a:r>
            <a:r>
              <a:rPr lang="en-US" altLang="el-GR" sz="3600" b="1" dirty="0" smtClean="0">
                <a:solidFill>
                  <a:srgbClr val="FF0000"/>
                </a:solidFill>
                <a:effectLst>
                  <a:outerShdw blurRad="38100" dist="38100" dir="2700000" algn="tl">
                    <a:srgbClr val="000000">
                      <a:alpha val="43137"/>
                    </a:srgbClr>
                  </a:outerShdw>
                </a:effectLst>
                <a:latin typeface="+mn-lt"/>
              </a:rPr>
              <a:t>PAY AS YOU THROW</a:t>
            </a:r>
            <a:r>
              <a:rPr lang="el-GR" altLang="el-GR" sz="3600" b="1" dirty="0" smtClean="0">
                <a:solidFill>
                  <a:srgbClr val="FF0000"/>
                </a:solidFill>
                <a:effectLst>
                  <a:outerShdw blurRad="38100" dist="38100" dir="2700000" algn="tl">
                    <a:srgbClr val="000000">
                      <a:alpha val="43137"/>
                    </a:srgbClr>
                  </a:outerShdw>
                </a:effectLst>
                <a:latin typeface="+mn-lt"/>
              </a:rPr>
              <a:t>»</a:t>
            </a:r>
            <a:r>
              <a:rPr lang="en-US" altLang="el-GR" sz="3600" b="1" dirty="0" smtClean="0">
                <a:solidFill>
                  <a:srgbClr val="FF0000"/>
                </a:solidFill>
                <a:effectLst>
                  <a:outerShdw blurRad="38100" dist="38100" dir="2700000" algn="tl">
                    <a:srgbClr val="000000">
                      <a:alpha val="43137"/>
                    </a:srgbClr>
                  </a:outerShdw>
                </a:effectLst>
                <a:latin typeface="+mn-lt"/>
              </a:rPr>
              <a:t> </a:t>
            </a:r>
            <a:r>
              <a:rPr lang="el-GR" altLang="el-GR" sz="3600" b="1" dirty="0" smtClean="0">
                <a:effectLst>
                  <a:outerShdw blurRad="38100" dist="38100" dir="2700000" algn="tl">
                    <a:srgbClr val="000000">
                      <a:alpha val="43137"/>
                    </a:srgbClr>
                  </a:outerShdw>
                </a:effectLst>
                <a:latin typeface="+mn-lt"/>
              </a:rPr>
              <a:t/>
            </a:r>
            <a:br>
              <a:rPr lang="el-GR" altLang="el-GR" sz="3600" b="1" dirty="0" smtClean="0">
                <a:effectLst>
                  <a:outerShdw blurRad="38100" dist="38100" dir="2700000" algn="tl">
                    <a:srgbClr val="000000">
                      <a:alpha val="43137"/>
                    </a:srgbClr>
                  </a:outerShdw>
                </a:effectLst>
                <a:latin typeface="+mn-lt"/>
              </a:rPr>
            </a:br>
            <a:r>
              <a:rPr lang="el-GR" altLang="el-GR" sz="3600" b="1" i="1" dirty="0" smtClean="0">
                <a:effectLst>
                  <a:outerShdw blurRad="38100" dist="38100" dir="2700000" algn="tl">
                    <a:srgbClr val="000000">
                      <a:alpha val="43137"/>
                    </a:srgbClr>
                  </a:outerShdw>
                </a:effectLst>
                <a:latin typeface="+mn-lt"/>
              </a:rPr>
              <a:t>ΣΤΟ ΔΗΜΟ ΧΕΡΣΟΝΗΣΟΥ</a:t>
            </a:r>
          </a:p>
        </p:txBody>
      </p:sp>
      <p:pic>
        <p:nvPicPr>
          <p:cNvPr id="2052"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 Τίτλος"/>
          <p:cNvSpPr txBox="1">
            <a:spLocks/>
          </p:cNvSpPr>
          <p:nvPr/>
        </p:nvSpPr>
        <p:spPr bwMode="auto">
          <a:xfrm>
            <a:off x="696913" y="4365625"/>
            <a:ext cx="8289925"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l-GR" altLang="el-GR" sz="3600" b="1" dirty="0" smtClean="0">
              <a:effectLst>
                <a:outerShdw blurRad="38100" dist="38100" dir="2700000" algn="tl">
                  <a:srgbClr val="000000">
                    <a:alpha val="43137"/>
                  </a:srgbClr>
                </a:outerShdw>
              </a:effectLst>
              <a:latin typeface="+mn-lt"/>
            </a:endParaRPr>
          </a:p>
          <a:p>
            <a:pPr eaLnBrk="1" hangingPunct="1">
              <a:defRPr/>
            </a:pPr>
            <a:r>
              <a:rPr lang="el-GR" altLang="el-GR" sz="3600" b="1" dirty="0" smtClean="0">
                <a:effectLst>
                  <a:outerShdw blurRad="38100" dist="38100" dir="2700000" algn="tl">
                    <a:srgbClr val="000000">
                      <a:alpha val="43137"/>
                    </a:srgbClr>
                  </a:outerShdw>
                </a:effectLst>
                <a:latin typeface="+mn-lt"/>
              </a:rPr>
              <a:t>Ζαχαρίας </a:t>
            </a:r>
            <a:r>
              <a:rPr lang="el-GR" altLang="el-GR" sz="3600" b="1" dirty="0" err="1" smtClean="0">
                <a:effectLst>
                  <a:outerShdw blurRad="38100" dist="38100" dir="2700000" algn="tl">
                    <a:srgbClr val="000000">
                      <a:alpha val="43137"/>
                    </a:srgbClr>
                  </a:outerShdw>
                </a:effectLst>
                <a:latin typeface="+mn-lt"/>
              </a:rPr>
              <a:t>Εμμ</a:t>
            </a:r>
            <a:r>
              <a:rPr lang="el-GR" altLang="el-GR" sz="3600" b="1" dirty="0" smtClean="0">
                <a:effectLst>
                  <a:outerShdw blurRad="38100" dist="38100" dir="2700000" algn="tl">
                    <a:srgbClr val="000000">
                      <a:alpha val="43137"/>
                    </a:srgbClr>
                  </a:outerShdw>
                </a:effectLst>
                <a:latin typeface="+mn-lt"/>
              </a:rPr>
              <a:t>. </a:t>
            </a:r>
            <a:r>
              <a:rPr lang="el-GR" altLang="el-GR" sz="3600" b="1" dirty="0" err="1" smtClean="0">
                <a:effectLst>
                  <a:outerShdw blurRad="38100" dist="38100" dir="2700000" algn="tl">
                    <a:srgbClr val="000000">
                      <a:alpha val="43137"/>
                    </a:srgbClr>
                  </a:outerShdw>
                </a:effectLst>
                <a:latin typeface="+mn-lt"/>
              </a:rPr>
              <a:t>Δοξαστάκης</a:t>
            </a:r>
            <a:r>
              <a:rPr lang="el-GR" altLang="el-GR" sz="3600" b="1" dirty="0" smtClean="0">
                <a:effectLst>
                  <a:outerShdw blurRad="38100" dist="38100" dir="2700000" algn="tl">
                    <a:srgbClr val="000000">
                      <a:alpha val="43137"/>
                    </a:srgbClr>
                  </a:outerShdw>
                </a:effectLst>
                <a:latin typeface="+mn-lt"/>
              </a:rPr>
              <a:t> </a:t>
            </a:r>
          </a:p>
          <a:p>
            <a:pPr eaLnBrk="1" hangingPunct="1">
              <a:defRPr/>
            </a:pPr>
            <a:r>
              <a:rPr lang="el-GR" altLang="el-GR" sz="3600" b="1" dirty="0" smtClean="0">
                <a:effectLst>
                  <a:outerShdw blurRad="38100" dist="38100" dir="2700000" algn="tl">
                    <a:srgbClr val="000000">
                      <a:alpha val="43137"/>
                    </a:srgbClr>
                  </a:outerShdw>
                </a:effectLst>
                <a:latin typeface="+mn-lt"/>
              </a:rPr>
              <a:t>Δήμαρχος Χερσονήσου</a:t>
            </a:r>
          </a:p>
          <a:p>
            <a:pPr eaLnBrk="1" hangingPunct="1">
              <a:defRPr/>
            </a:pPr>
            <a:endParaRPr lang="el-GR" altLang="el-GR" sz="3600" b="1" dirty="0" smtClean="0">
              <a:effectLst>
                <a:outerShdw blurRad="38100" dist="38100" dir="2700000" algn="tl">
                  <a:srgbClr val="000000">
                    <a:alpha val="43137"/>
                  </a:srgbClr>
                </a:outerShdw>
              </a:effectLst>
              <a:latin typeface="+mn-lt"/>
            </a:endParaRPr>
          </a:p>
          <a:p>
            <a:pPr eaLnBrk="1" hangingPunct="1">
              <a:defRPr/>
            </a:pPr>
            <a:r>
              <a:rPr lang="el-GR" altLang="el-GR" sz="2800" b="1" dirty="0" smtClean="0">
                <a:effectLst>
                  <a:outerShdw blurRad="38100" dist="38100" dir="2700000" algn="tl">
                    <a:srgbClr val="000000">
                      <a:alpha val="43137"/>
                    </a:srgbClr>
                  </a:outerShdw>
                </a:effectLst>
                <a:latin typeface="+mn-lt"/>
              </a:rPr>
              <a:t>Ιανουάριος  2014</a:t>
            </a:r>
          </a:p>
          <a:p>
            <a:pPr eaLnBrk="1" hangingPunct="1">
              <a:defRPr/>
            </a:pPr>
            <a:endParaRPr lang="el-GR" altLang="el-GR" sz="3600" b="1" dirty="0" smtClean="0">
              <a:effectLst>
                <a:outerShdw blurRad="38100" dist="38100" dir="2700000" algn="tl">
                  <a:srgbClr val="000000">
                    <a:alpha val="43137"/>
                  </a:srgb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113"/>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Ορθογώνιο 1"/>
          <p:cNvSpPr/>
          <p:nvPr/>
        </p:nvSpPr>
        <p:spPr>
          <a:xfrm>
            <a:off x="2051050" y="2968625"/>
            <a:ext cx="6445250" cy="1323975"/>
          </a:xfrm>
          <a:prstGeom prst="rect">
            <a:avLst/>
          </a:prstGeom>
        </p:spPr>
        <p:txBody>
          <a:bodyPr>
            <a:spAutoFit/>
          </a:bodyPr>
          <a:lstStyle/>
          <a:p>
            <a:pPr algn="ctr">
              <a:defRPr/>
            </a:pPr>
            <a:r>
              <a:rPr lang="el-GR" sz="4000" b="1" dirty="0">
                <a:solidFill>
                  <a:srgbClr val="FF0000"/>
                </a:solidFill>
                <a:effectLst>
                  <a:outerShdw blurRad="38100" dist="38100" dir="2700000" algn="tl">
                    <a:srgbClr val="000000">
                      <a:alpha val="43137"/>
                    </a:srgbClr>
                  </a:outerShdw>
                </a:effectLst>
              </a:rPr>
              <a:t>ΠΙΛΟΤΙΚΟ ΠΡΟΓΡΑΜΜΑ </a:t>
            </a:r>
            <a:endParaRPr lang="en-US" sz="4000" b="1" dirty="0">
              <a:solidFill>
                <a:srgbClr val="FF0000"/>
              </a:solidFill>
              <a:effectLst>
                <a:outerShdw blurRad="38100" dist="38100" dir="2700000" algn="tl">
                  <a:srgbClr val="000000">
                    <a:alpha val="43137"/>
                  </a:srgbClr>
                </a:outerShdw>
              </a:effectLst>
            </a:endParaRPr>
          </a:p>
          <a:p>
            <a:pPr algn="ctr">
              <a:defRPr/>
            </a:pPr>
            <a:r>
              <a:rPr lang="en-US" sz="4000" b="1" dirty="0">
                <a:solidFill>
                  <a:srgbClr val="FF0000"/>
                </a:solidFill>
                <a:effectLst>
                  <a:outerShdw blurRad="38100" dist="38100" dir="2700000" algn="tl">
                    <a:srgbClr val="000000">
                      <a:alpha val="43137"/>
                    </a:srgbClr>
                  </a:outerShdw>
                </a:effectLst>
              </a:rPr>
              <a:t> “PAY AS YOU THROW”</a:t>
            </a:r>
            <a:endParaRPr lang="el-GR" sz="40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1"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Τίτλος 2"/>
          <p:cNvSpPr>
            <a:spLocks noGrp="1"/>
          </p:cNvSpPr>
          <p:nvPr>
            <p:ph type="title"/>
          </p:nvPr>
        </p:nvSpPr>
        <p:spPr>
          <a:xfrm>
            <a:off x="457200" y="274638"/>
            <a:ext cx="6491288" cy="1143000"/>
          </a:xfrm>
        </p:spPr>
        <p:txBody>
          <a:bodyPr/>
          <a:lstStyle/>
          <a:p>
            <a:pPr algn="r">
              <a:defRPr/>
            </a:pPr>
            <a:r>
              <a:rPr lang="el-GR" b="1" dirty="0" smtClean="0">
                <a:effectLst>
                  <a:outerShdw blurRad="38100" dist="38100" dir="2700000" algn="tl">
                    <a:srgbClr val="000000">
                      <a:alpha val="43137"/>
                    </a:srgbClr>
                  </a:outerShdw>
                </a:effectLst>
              </a:rPr>
              <a:t>Στόχοι Πιλοτικού </a:t>
            </a:r>
            <a:br>
              <a:rPr lang="el-GR" b="1" dirty="0" smtClean="0">
                <a:effectLst>
                  <a:outerShdw blurRad="38100" dist="38100" dir="2700000" algn="tl">
                    <a:srgbClr val="000000">
                      <a:alpha val="43137"/>
                    </a:srgbClr>
                  </a:outerShdw>
                </a:effectLst>
              </a:rPr>
            </a:br>
            <a:r>
              <a:rPr lang="el-GR" b="1" dirty="0" smtClean="0">
                <a:effectLst>
                  <a:outerShdw blurRad="38100" dist="38100" dir="2700000" algn="tl">
                    <a:srgbClr val="000000">
                      <a:alpha val="43137"/>
                    </a:srgbClr>
                  </a:outerShdw>
                </a:effectLst>
              </a:rPr>
              <a:t>Προγράμματος</a:t>
            </a:r>
            <a:endParaRPr lang="el-GR" b="1" dirty="0">
              <a:effectLst>
                <a:outerShdw blurRad="38100" dist="38100" dir="2700000" algn="tl">
                  <a:srgbClr val="000000">
                    <a:alpha val="43137"/>
                  </a:srgbClr>
                </a:outerShdw>
              </a:effectLst>
            </a:endParaRPr>
          </a:p>
        </p:txBody>
      </p:sp>
      <p:sp>
        <p:nvSpPr>
          <p:cNvPr id="4" name="Θέση περιεχομένου 3"/>
          <p:cNvSpPr>
            <a:spLocks noGrp="1"/>
          </p:cNvSpPr>
          <p:nvPr>
            <p:ph idx="1"/>
          </p:nvPr>
        </p:nvSpPr>
        <p:spPr>
          <a:xfrm>
            <a:off x="457200" y="2133600"/>
            <a:ext cx="8229600" cy="4525963"/>
          </a:xfrm>
        </p:spPr>
        <p:txBody>
          <a:bodyPr/>
          <a:lstStyle/>
          <a:p>
            <a:pPr>
              <a:defRPr/>
            </a:pPr>
            <a:r>
              <a:rPr lang="el-GR" sz="2800" b="1" dirty="0" smtClean="0">
                <a:effectLst>
                  <a:outerShdw blurRad="38100" dist="38100" dir="2700000" algn="tl">
                    <a:srgbClr val="000000">
                      <a:alpha val="43137"/>
                    </a:srgbClr>
                  </a:outerShdw>
                </a:effectLst>
              </a:rPr>
              <a:t>Ανάπτυξη και αξιολόγηση μαθηματικών μοντέλων σύμφωνα με τα προτεινόμενα μοντέλα της μελέτης του ΤΕΙ. Συγκεκριμένα, θα μελετηθούν: </a:t>
            </a:r>
          </a:p>
          <a:p>
            <a:pPr marL="0" indent="0">
              <a:buFont typeface="Arial" charset="0"/>
              <a:buNone/>
              <a:defRPr/>
            </a:pPr>
            <a:r>
              <a:rPr lang="el-GR" altLang="el-GR" sz="2800" dirty="0" smtClean="0">
                <a:effectLst>
                  <a:outerShdw blurRad="38100" dist="38100" dir="2700000" algn="tl">
                    <a:srgbClr val="000000">
                      <a:alpha val="43137"/>
                    </a:srgbClr>
                  </a:outerShdw>
                </a:effectLst>
              </a:rPr>
              <a:t>1.Μαθηματικό </a:t>
            </a:r>
            <a:r>
              <a:rPr lang="el-GR" altLang="el-GR" sz="2800" dirty="0">
                <a:effectLst>
                  <a:outerShdw blurRad="38100" dist="38100" dir="2700000" algn="tl">
                    <a:srgbClr val="000000">
                      <a:alpha val="43137"/>
                    </a:srgbClr>
                  </a:outerShdw>
                </a:effectLst>
              </a:rPr>
              <a:t>μοντέλο εκτίμησης της ποσότητας των παραγόμενων αποβλήτων, ανάλογα με την </a:t>
            </a:r>
            <a:r>
              <a:rPr lang="el-GR" altLang="el-GR" sz="2800" dirty="0" smtClean="0">
                <a:effectLst>
                  <a:outerShdw blurRad="38100" dist="38100" dir="2700000" algn="tl">
                    <a:srgbClr val="000000">
                      <a:alpha val="43137"/>
                    </a:srgbClr>
                  </a:outerShdw>
                </a:effectLst>
              </a:rPr>
              <a:t>κατηγορία, </a:t>
            </a:r>
            <a:r>
              <a:rPr lang="el-GR" altLang="el-GR" sz="2800" dirty="0">
                <a:effectLst>
                  <a:outerShdw blurRad="38100" dist="38100" dir="2700000" algn="tl">
                    <a:srgbClr val="000000">
                      <a:alpha val="43137"/>
                    </a:srgbClr>
                  </a:outerShdw>
                </a:effectLst>
              </a:rPr>
              <a:t>τη μορφή και το μέγεθος κάθε ξενοδοχειακής μονάδας </a:t>
            </a:r>
            <a:endParaRPr lang="el-GR" altLang="el-GR" sz="2800" dirty="0" smtClean="0">
              <a:effectLst>
                <a:outerShdw blurRad="38100" dist="38100" dir="2700000" algn="tl">
                  <a:srgbClr val="000000">
                    <a:alpha val="43137"/>
                  </a:srgbClr>
                </a:outerShdw>
              </a:effectLst>
            </a:endParaRPr>
          </a:p>
          <a:p>
            <a:pPr marL="0" indent="0">
              <a:buFont typeface="Arial" charset="0"/>
              <a:buNone/>
              <a:defRPr/>
            </a:pPr>
            <a:r>
              <a:rPr lang="el-GR" altLang="el-GR" sz="2800" dirty="0" smtClean="0">
                <a:effectLst>
                  <a:outerShdw blurRad="38100" dist="38100" dir="2700000" algn="tl">
                    <a:srgbClr val="000000">
                      <a:alpha val="43137"/>
                    </a:srgbClr>
                  </a:outerShdw>
                </a:effectLst>
              </a:rPr>
              <a:t>2.Μαθηματικό </a:t>
            </a:r>
            <a:r>
              <a:rPr lang="el-GR" altLang="el-GR" sz="2800" dirty="0">
                <a:effectLst>
                  <a:outerShdw blurRad="38100" dist="38100" dir="2700000" algn="tl">
                    <a:srgbClr val="000000">
                      <a:alpha val="43137"/>
                    </a:srgbClr>
                  </a:outerShdw>
                </a:effectLst>
              </a:rPr>
              <a:t>μοντέλο ανάλυσης του κόστους διαχείρισης των παραγόμενων αποβλήτων κάθε ξενοδοχειακής μονάδας </a:t>
            </a:r>
          </a:p>
          <a:p>
            <a:pPr marL="514350" indent="-514350">
              <a:buFont typeface="+mj-lt"/>
              <a:buAutoNum type="arabicPeriod"/>
              <a:defRPr/>
            </a:pPr>
            <a:endParaRPr lang="el-GR" altLang="el-GR" sz="2800" dirty="0" smtClean="0"/>
          </a:p>
          <a:p>
            <a:pPr marL="514350" indent="-514350">
              <a:buFont typeface="+mj-lt"/>
              <a:buAutoNum type="arabicPeriod"/>
              <a:defRPr/>
            </a:pPr>
            <a:endParaRPr lang="el-GR" altLang="el-GR" sz="2800" dirty="0"/>
          </a:p>
          <a:p>
            <a:pPr marL="514350" indent="-514350">
              <a:buFont typeface="+mj-lt"/>
              <a:buAutoNum type="arabicPeriod"/>
              <a:defRPr/>
            </a:pPr>
            <a:endParaRPr lang="el-GR" sz="2800" dirty="0" smtClean="0"/>
          </a:p>
          <a:p>
            <a:pPr marL="514350" indent="-514350">
              <a:buFont typeface="+mj-lt"/>
              <a:buAutoNum type="arabicPeriod"/>
              <a:defRPr/>
            </a:pPr>
            <a:endParaRPr lang="el-GR" sz="2800" dirty="0"/>
          </a:p>
        </p:txBody>
      </p:sp>
      <p:sp>
        <p:nvSpPr>
          <p:cNvPr id="8" name="Δεξιό βέλος 7"/>
          <p:cNvSpPr/>
          <p:nvPr/>
        </p:nvSpPr>
        <p:spPr>
          <a:xfrm>
            <a:off x="7812088" y="6237288"/>
            <a:ext cx="863600" cy="371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Τίτλος 2"/>
          <p:cNvSpPr>
            <a:spLocks noGrp="1"/>
          </p:cNvSpPr>
          <p:nvPr>
            <p:ph type="title"/>
          </p:nvPr>
        </p:nvSpPr>
        <p:spPr>
          <a:xfrm>
            <a:off x="457200" y="274638"/>
            <a:ext cx="6491288" cy="1143000"/>
          </a:xfrm>
        </p:spPr>
        <p:txBody>
          <a:bodyPr/>
          <a:lstStyle/>
          <a:p>
            <a:pPr algn="r">
              <a:defRPr/>
            </a:pPr>
            <a:r>
              <a:rPr lang="el-GR" b="1" dirty="0" smtClean="0">
                <a:effectLst>
                  <a:outerShdw blurRad="38100" dist="38100" dir="2700000" algn="tl">
                    <a:srgbClr val="000000">
                      <a:alpha val="43137"/>
                    </a:srgbClr>
                  </a:outerShdw>
                </a:effectLst>
              </a:rPr>
              <a:t>Στόχοι Πιλοτικού </a:t>
            </a:r>
            <a:br>
              <a:rPr lang="el-GR" b="1" dirty="0" smtClean="0">
                <a:effectLst>
                  <a:outerShdw blurRad="38100" dist="38100" dir="2700000" algn="tl">
                    <a:srgbClr val="000000">
                      <a:alpha val="43137"/>
                    </a:srgbClr>
                  </a:outerShdw>
                </a:effectLst>
              </a:rPr>
            </a:br>
            <a:r>
              <a:rPr lang="el-GR" b="1" dirty="0" smtClean="0">
                <a:effectLst>
                  <a:outerShdw blurRad="38100" dist="38100" dir="2700000" algn="tl">
                    <a:srgbClr val="000000">
                      <a:alpha val="43137"/>
                    </a:srgbClr>
                  </a:outerShdw>
                </a:effectLst>
              </a:rPr>
              <a:t>Προγράμματος</a:t>
            </a:r>
            <a:endParaRPr lang="el-GR" b="1" dirty="0">
              <a:effectLst>
                <a:outerShdw blurRad="38100" dist="38100" dir="2700000" algn="tl">
                  <a:srgbClr val="000000">
                    <a:alpha val="43137"/>
                  </a:srgbClr>
                </a:outerShdw>
              </a:effectLst>
            </a:endParaRPr>
          </a:p>
        </p:txBody>
      </p:sp>
      <p:sp>
        <p:nvSpPr>
          <p:cNvPr id="4" name="Θέση περιεχομένου 3"/>
          <p:cNvSpPr>
            <a:spLocks noGrp="1"/>
          </p:cNvSpPr>
          <p:nvPr>
            <p:ph idx="1"/>
          </p:nvPr>
        </p:nvSpPr>
        <p:spPr>
          <a:xfrm>
            <a:off x="457200" y="2133600"/>
            <a:ext cx="8229600" cy="4525963"/>
          </a:xfrm>
        </p:spPr>
        <p:txBody>
          <a:bodyPr/>
          <a:lstStyle/>
          <a:p>
            <a:pPr marL="0" indent="0">
              <a:buFont typeface="Arial" charset="0"/>
              <a:buNone/>
              <a:defRPr/>
            </a:pPr>
            <a:r>
              <a:rPr lang="el-GR" altLang="el-GR" sz="2800" dirty="0" smtClean="0">
                <a:effectLst>
                  <a:outerShdw blurRad="38100" dist="38100" dir="2700000" algn="tl">
                    <a:srgbClr val="000000">
                      <a:alpha val="43137"/>
                    </a:srgbClr>
                  </a:outerShdw>
                </a:effectLst>
              </a:rPr>
              <a:t>3.Μαθηματικό </a:t>
            </a:r>
            <a:r>
              <a:rPr lang="el-GR" altLang="el-GR" sz="2800" dirty="0">
                <a:effectLst>
                  <a:outerShdw blurRad="38100" dist="38100" dir="2700000" algn="tl">
                    <a:srgbClr val="000000">
                      <a:alpha val="43137"/>
                    </a:srgbClr>
                  </a:outerShdw>
                </a:effectLst>
              </a:rPr>
              <a:t>μοντέλο ανάλυσης του  νέου κόστους διαχείρισης για κάθε ξενοδοχειακή μονάδα (με βάση τις διαφορετικές τιμές χρέωσης και τα διαφορετικά σενάρια διαχείρισης</a:t>
            </a:r>
            <a:r>
              <a:rPr lang="el-GR" altLang="el-GR" sz="2800" dirty="0" smtClean="0">
                <a:effectLst>
                  <a:outerShdw blurRad="38100" dist="38100" dir="2700000" algn="tl">
                    <a:srgbClr val="000000">
                      <a:alpha val="43137"/>
                    </a:srgbClr>
                  </a:outerShdw>
                </a:effectLst>
              </a:rPr>
              <a:t>)</a:t>
            </a:r>
          </a:p>
          <a:p>
            <a:pPr marL="0" indent="0">
              <a:buFont typeface="Arial" charset="0"/>
              <a:buNone/>
              <a:defRPr/>
            </a:pPr>
            <a:r>
              <a:rPr lang="el-GR" altLang="el-GR" sz="2800" dirty="0" smtClean="0">
                <a:effectLst>
                  <a:outerShdw blurRad="38100" dist="38100" dir="2700000" algn="tl">
                    <a:srgbClr val="000000">
                      <a:alpha val="43137"/>
                    </a:srgbClr>
                  </a:outerShdw>
                </a:effectLst>
              </a:rPr>
              <a:t>4.Μαθηματικό </a:t>
            </a:r>
            <a:r>
              <a:rPr lang="el-GR" altLang="el-GR" sz="2800" dirty="0">
                <a:effectLst>
                  <a:outerShdw blurRad="38100" dist="38100" dir="2700000" algn="tl">
                    <a:srgbClr val="000000">
                      <a:alpha val="43137"/>
                    </a:srgbClr>
                  </a:outerShdw>
                </a:effectLst>
              </a:rPr>
              <a:t>μοντέλο εκτίμησης του νέου κόστους διαχείρισης για το </a:t>
            </a:r>
            <a:r>
              <a:rPr lang="el-GR" altLang="el-GR" sz="2800" dirty="0" smtClean="0">
                <a:effectLst>
                  <a:outerShdw blurRad="38100" dist="38100" dir="2700000" algn="tl">
                    <a:srgbClr val="000000">
                      <a:alpha val="43137"/>
                    </a:srgbClr>
                  </a:outerShdw>
                </a:effectLst>
              </a:rPr>
              <a:t>Δήμο</a:t>
            </a:r>
          </a:p>
          <a:p>
            <a:pPr>
              <a:defRPr/>
            </a:pPr>
            <a:r>
              <a:rPr lang="el-GR" altLang="el-GR" sz="2800" b="1" dirty="0" smtClean="0">
                <a:effectLst>
                  <a:outerShdw blurRad="38100" dist="38100" dir="2700000" algn="tl">
                    <a:srgbClr val="000000">
                      <a:alpha val="43137"/>
                    </a:srgbClr>
                  </a:outerShdw>
                </a:effectLst>
              </a:rPr>
              <a:t>Εκπαίδευση των ξενοδοχειακών μονάδων σε </a:t>
            </a:r>
            <a:r>
              <a:rPr lang="el-GR" altLang="el-GR" sz="2800" b="1" dirty="0" smtClean="0">
                <a:solidFill>
                  <a:srgbClr val="FF0000"/>
                </a:solidFill>
                <a:effectLst>
                  <a:outerShdw blurRad="38100" dist="38100" dir="2700000" algn="tl">
                    <a:srgbClr val="000000">
                      <a:alpha val="43137"/>
                    </a:srgbClr>
                  </a:outerShdw>
                </a:effectLst>
              </a:rPr>
              <a:t>εντατικότερη </a:t>
            </a:r>
            <a:r>
              <a:rPr lang="el-GR" altLang="el-GR" sz="2800" b="1" dirty="0" smtClean="0">
                <a:effectLst>
                  <a:outerShdw blurRad="38100" dist="38100" dir="2700000" algn="tl">
                    <a:srgbClr val="000000">
                      <a:alpha val="43137"/>
                    </a:srgbClr>
                  </a:outerShdw>
                </a:effectLst>
              </a:rPr>
              <a:t>Διαλογή στην Πηγή </a:t>
            </a:r>
            <a:r>
              <a:rPr lang="el-GR" altLang="el-GR" sz="2800" b="1" dirty="0" smtClean="0">
                <a:solidFill>
                  <a:srgbClr val="FF0000"/>
                </a:solidFill>
                <a:effectLst>
                  <a:outerShdw blurRad="38100" dist="38100" dir="2700000" algn="tl">
                    <a:srgbClr val="000000">
                      <a:alpha val="43137"/>
                    </a:srgbClr>
                  </a:outerShdw>
                </a:effectLst>
              </a:rPr>
              <a:t>και καλύτερη καθαρότητα του ανακυκλώσιμου κλάσματος</a:t>
            </a:r>
            <a:endParaRPr lang="el-GR" altLang="el-GR" sz="2800" b="1" dirty="0"/>
          </a:p>
          <a:p>
            <a:pPr marL="0" indent="0">
              <a:buFont typeface="Arial" charset="0"/>
              <a:buNone/>
              <a:defRPr/>
            </a:pPr>
            <a:endParaRPr lang="el-GR" altLang="el-GR" sz="2800" dirty="0" smtClean="0"/>
          </a:p>
          <a:p>
            <a:pPr marL="514350" indent="-514350">
              <a:buFont typeface="+mj-lt"/>
              <a:buAutoNum type="arabicPeriod"/>
              <a:defRPr/>
            </a:pPr>
            <a:endParaRPr lang="el-GR" altLang="el-GR" sz="2800" dirty="0"/>
          </a:p>
          <a:p>
            <a:pPr marL="514350" indent="-514350">
              <a:buFont typeface="+mj-lt"/>
              <a:buAutoNum type="arabicPeriod"/>
              <a:defRPr/>
            </a:pPr>
            <a:endParaRPr lang="el-GR" sz="2800" dirty="0" smtClean="0"/>
          </a:p>
          <a:p>
            <a:pPr marL="514350" indent="-514350">
              <a:buFont typeface="+mj-lt"/>
              <a:buAutoNum type="arabicPeriod"/>
              <a:defRPr/>
            </a:pPr>
            <a:endParaRPr lang="el-GR" sz="2800" dirty="0"/>
          </a:p>
        </p:txBody>
      </p:sp>
      <p:sp>
        <p:nvSpPr>
          <p:cNvPr id="8" name="Δεξιό βέλος 7"/>
          <p:cNvSpPr/>
          <p:nvPr/>
        </p:nvSpPr>
        <p:spPr>
          <a:xfrm>
            <a:off x="7704138" y="6292850"/>
            <a:ext cx="863600" cy="371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Τίτλος 2"/>
          <p:cNvSpPr>
            <a:spLocks noGrp="1"/>
          </p:cNvSpPr>
          <p:nvPr>
            <p:ph type="title"/>
          </p:nvPr>
        </p:nvSpPr>
        <p:spPr>
          <a:xfrm>
            <a:off x="457200" y="274638"/>
            <a:ext cx="6491288" cy="1143000"/>
          </a:xfrm>
        </p:spPr>
        <p:txBody>
          <a:bodyPr/>
          <a:lstStyle/>
          <a:p>
            <a:pPr algn="r">
              <a:defRPr/>
            </a:pPr>
            <a:r>
              <a:rPr lang="el-GR" b="1" dirty="0" smtClean="0">
                <a:effectLst>
                  <a:outerShdw blurRad="38100" dist="38100" dir="2700000" algn="tl">
                    <a:srgbClr val="000000">
                      <a:alpha val="43137"/>
                    </a:srgbClr>
                  </a:outerShdw>
                </a:effectLst>
              </a:rPr>
              <a:t>Στόχοι Πιλοτικού </a:t>
            </a:r>
            <a:br>
              <a:rPr lang="el-GR" b="1" dirty="0" smtClean="0">
                <a:effectLst>
                  <a:outerShdw blurRad="38100" dist="38100" dir="2700000" algn="tl">
                    <a:srgbClr val="000000">
                      <a:alpha val="43137"/>
                    </a:srgbClr>
                  </a:outerShdw>
                </a:effectLst>
              </a:rPr>
            </a:br>
            <a:r>
              <a:rPr lang="el-GR" b="1" dirty="0" smtClean="0">
                <a:effectLst>
                  <a:outerShdw blurRad="38100" dist="38100" dir="2700000" algn="tl">
                    <a:srgbClr val="000000">
                      <a:alpha val="43137"/>
                    </a:srgbClr>
                  </a:outerShdw>
                </a:effectLst>
              </a:rPr>
              <a:t>Προγράμματος</a:t>
            </a:r>
            <a:endParaRPr lang="el-GR" b="1" dirty="0">
              <a:effectLst>
                <a:outerShdw blurRad="38100" dist="38100" dir="2700000" algn="tl">
                  <a:srgbClr val="000000">
                    <a:alpha val="43137"/>
                  </a:srgbClr>
                </a:outerShdw>
              </a:effectLst>
            </a:endParaRPr>
          </a:p>
        </p:txBody>
      </p:sp>
      <p:sp>
        <p:nvSpPr>
          <p:cNvPr id="4" name="Θέση περιεχομένου 3"/>
          <p:cNvSpPr>
            <a:spLocks noGrp="1"/>
          </p:cNvSpPr>
          <p:nvPr>
            <p:ph idx="1"/>
          </p:nvPr>
        </p:nvSpPr>
        <p:spPr>
          <a:xfrm>
            <a:off x="457200" y="2133600"/>
            <a:ext cx="8229600" cy="4525963"/>
          </a:xfrm>
        </p:spPr>
        <p:txBody>
          <a:bodyPr/>
          <a:lstStyle/>
          <a:p>
            <a:pPr>
              <a:defRPr/>
            </a:pPr>
            <a:r>
              <a:rPr lang="el-GR" altLang="el-GR" sz="2800" b="1" dirty="0" smtClean="0">
                <a:effectLst>
                  <a:outerShdw blurRad="38100" dist="38100" dir="2700000" algn="tl">
                    <a:srgbClr val="000000">
                      <a:alpha val="43137"/>
                    </a:srgbClr>
                  </a:outerShdw>
                </a:effectLst>
              </a:rPr>
              <a:t>Καταγραφή αναγκών και έλεγχος του τρόπου σχεδιασμού του συστήματος σε σχέση με:</a:t>
            </a:r>
          </a:p>
          <a:p>
            <a:pPr marL="514350" indent="-514350">
              <a:buFont typeface="+mj-lt"/>
              <a:buAutoNum type="arabicPeriod"/>
              <a:defRPr/>
            </a:pPr>
            <a:r>
              <a:rPr lang="el-GR" altLang="el-GR" sz="2800" dirty="0" smtClean="0">
                <a:effectLst>
                  <a:outerShdw blurRad="38100" dist="38100" dir="2700000" algn="tl">
                    <a:srgbClr val="000000">
                      <a:alpha val="43137"/>
                    </a:srgbClr>
                  </a:outerShdw>
                </a:effectLst>
              </a:rPr>
              <a:t>τις ανάγκες των ξενοδοχειακών μονάδων (κάδοι ανά κλάσμα, χώροι συλλογής, συχνότητα αποκομιδής)</a:t>
            </a:r>
          </a:p>
          <a:p>
            <a:pPr marL="514350" indent="-514350">
              <a:buFont typeface="+mj-lt"/>
              <a:buAutoNum type="arabicPeriod"/>
              <a:defRPr/>
            </a:pPr>
            <a:r>
              <a:rPr lang="el-GR" sz="2800" dirty="0" smtClean="0">
                <a:effectLst>
                  <a:outerShdw blurRad="38100" dist="38100" dir="2700000" algn="tl">
                    <a:srgbClr val="000000">
                      <a:alpha val="43137"/>
                    </a:srgbClr>
                  </a:outerShdw>
                </a:effectLst>
              </a:rPr>
              <a:t>τις ανάγκες του συνεργείου αποκομιδής ( χρόνοι αποκομιδής και εξυπηρέτησης των μονάδων, χωρητικότητες απορριμματοφόρων, δρομολόγια, κόστος κ.τ.λ.) </a:t>
            </a:r>
          </a:p>
          <a:p>
            <a:pPr marL="514350" indent="-514350">
              <a:buFont typeface="+mj-lt"/>
              <a:buAutoNum type="arabicPeriod"/>
              <a:defRPr/>
            </a:pPr>
            <a:endParaRPr lang="el-G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3"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Τίτλος 2"/>
          <p:cNvSpPr>
            <a:spLocks noGrp="1"/>
          </p:cNvSpPr>
          <p:nvPr>
            <p:ph type="title"/>
          </p:nvPr>
        </p:nvSpPr>
        <p:spPr>
          <a:xfrm>
            <a:off x="457200" y="274638"/>
            <a:ext cx="6491288" cy="1143000"/>
          </a:xfrm>
        </p:spPr>
        <p:txBody>
          <a:bodyPr/>
          <a:lstStyle/>
          <a:p>
            <a:pPr algn="r">
              <a:defRPr/>
            </a:pPr>
            <a:r>
              <a:rPr lang="el-GR" altLang="el-GR" b="1" smtClean="0">
                <a:effectLst>
                  <a:outerShdw blurRad="38100" dist="38100" dir="2700000" algn="tl">
                    <a:srgbClr val="C0C0C0"/>
                  </a:outerShdw>
                </a:effectLst>
              </a:rPr>
              <a:t>ΕΦΑΡΜΟΓΗ ΠΙΛΟΤΙΚΟΥ  ΠΡΟΓΡΑΜΜΑΤΟΣ</a:t>
            </a:r>
          </a:p>
        </p:txBody>
      </p:sp>
      <p:sp>
        <p:nvSpPr>
          <p:cNvPr id="4" name="Θέση περιεχομένου 3"/>
          <p:cNvSpPr>
            <a:spLocks noGrp="1"/>
          </p:cNvSpPr>
          <p:nvPr>
            <p:ph idx="1"/>
          </p:nvPr>
        </p:nvSpPr>
        <p:spPr>
          <a:xfrm>
            <a:off x="611188" y="1916113"/>
            <a:ext cx="8229600" cy="4525962"/>
          </a:xfrm>
        </p:spPr>
        <p:txBody>
          <a:bodyPr/>
          <a:lstStyle/>
          <a:p>
            <a:pPr>
              <a:defRPr/>
            </a:pPr>
            <a:r>
              <a:rPr lang="el-GR" altLang="el-GR" sz="2500" smtClean="0">
                <a:effectLst>
                  <a:outerShdw blurRad="38100" dist="38100" dir="2700000" algn="tl">
                    <a:srgbClr val="C0C0C0"/>
                  </a:outerShdw>
                </a:effectLst>
              </a:rPr>
              <a:t>Επιλέχτηκε δείγμα </a:t>
            </a:r>
            <a:r>
              <a:rPr lang="el-GR" altLang="el-GR" sz="2500" b="1" smtClean="0">
                <a:solidFill>
                  <a:srgbClr val="FF0000"/>
                </a:solidFill>
                <a:effectLst>
                  <a:outerShdw blurRad="38100" dist="38100" dir="2700000" algn="tl">
                    <a:srgbClr val="C0C0C0"/>
                  </a:outerShdw>
                </a:effectLst>
              </a:rPr>
              <a:t>16 μεγάλων ξενοδοχειακών μονάδων</a:t>
            </a:r>
            <a:r>
              <a:rPr lang="el-GR" altLang="el-GR" sz="2500" smtClean="0">
                <a:effectLst>
                  <a:outerShdw blurRad="38100" dist="38100" dir="2700000" algn="tl">
                    <a:srgbClr val="C0C0C0"/>
                  </a:outerShdw>
                </a:effectLst>
              </a:rPr>
              <a:t> (5 αστέρων) που αντιστοιχούν σε περίπου </a:t>
            </a:r>
            <a:r>
              <a:rPr lang="el-GR" altLang="el-GR" sz="2500" b="1" smtClean="0">
                <a:solidFill>
                  <a:srgbClr val="FF0000"/>
                </a:solidFill>
                <a:effectLst>
                  <a:outerShdw blurRad="38100" dist="38100" dir="2700000" algn="tl">
                    <a:srgbClr val="C0C0C0"/>
                  </a:outerShdw>
                </a:effectLst>
              </a:rPr>
              <a:t>12.000 κλίνες </a:t>
            </a:r>
          </a:p>
          <a:p>
            <a:pPr>
              <a:defRPr/>
            </a:pPr>
            <a:r>
              <a:rPr lang="el-GR" altLang="el-GR" sz="2500" b="1" smtClean="0">
                <a:effectLst>
                  <a:outerShdw blurRad="38100" dist="38100" dir="2700000" algn="tl">
                    <a:srgbClr val="C0C0C0"/>
                  </a:outerShdw>
                </a:effectLst>
              </a:rPr>
              <a:t>Μοιράστηκαν </a:t>
            </a:r>
            <a:r>
              <a:rPr lang="el-GR" altLang="el-GR" sz="2500" b="1" smtClean="0">
                <a:solidFill>
                  <a:srgbClr val="FF0000"/>
                </a:solidFill>
                <a:effectLst>
                  <a:outerShdw blurRad="38100" dist="38100" dir="2700000" algn="tl">
                    <a:srgbClr val="C0C0C0"/>
                  </a:outerShdw>
                </a:effectLst>
              </a:rPr>
              <a:t>300 νέοι κάδοι διαφορετικών χρωμάτων</a:t>
            </a:r>
            <a:r>
              <a:rPr lang="el-GR" altLang="el-GR" sz="2500" b="1" smtClean="0">
                <a:effectLst>
                  <a:outerShdw blurRad="38100" dist="38100" dir="2700000" algn="tl">
                    <a:srgbClr val="C0C0C0"/>
                  </a:outerShdw>
                </a:effectLst>
              </a:rPr>
              <a:t> (καφέ, πράσινοι και μπλε) στις  ξενοδοχειακές μονάδες </a:t>
            </a:r>
          </a:p>
          <a:p>
            <a:pPr>
              <a:defRPr/>
            </a:pPr>
            <a:r>
              <a:rPr lang="el-GR" altLang="el-GR" sz="2500" b="1" smtClean="0">
                <a:effectLst>
                  <a:outerShdw blurRad="38100" dist="38100" dir="2700000" algn="tl">
                    <a:srgbClr val="C0C0C0"/>
                  </a:outerShdw>
                </a:effectLst>
              </a:rPr>
              <a:t>Διατέθηκαν </a:t>
            </a:r>
            <a:r>
              <a:rPr lang="el-GR" altLang="el-GR" sz="2500" b="1" smtClean="0">
                <a:solidFill>
                  <a:srgbClr val="FF0000"/>
                </a:solidFill>
                <a:effectLst>
                  <a:outerShdw blurRad="38100" dist="38100" dir="2700000" algn="tl">
                    <a:srgbClr val="C0C0C0"/>
                  </a:outerShdw>
                </a:effectLst>
              </a:rPr>
              <a:t>2 Απορριμματοφόρα με ειδικό ζυγιστικό σύστημα </a:t>
            </a:r>
            <a:r>
              <a:rPr lang="el-GR" altLang="el-GR" sz="2500" smtClean="0">
                <a:effectLst>
                  <a:outerShdw blurRad="38100" dist="38100" dir="2700000" algn="tl">
                    <a:srgbClr val="C0C0C0"/>
                  </a:outerShdw>
                </a:effectLst>
              </a:rPr>
              <a:t>(ζυγαριές και πρόγραμμα συλλογής δεδομένων) για την αποκομιδή  των διαφορετικών κλασμάτων (οργανικά &amp; ανακύκλωσης) σε διαφορετικά δρομολόγια </a:t>
            </a:r>
          </a:p>
          <a:p>
            <a:pPr>
              <a:defRPr/>
            </a:pPr>
            <a:r>
              <a:rPr lang="el-GR" altLang="el-GR" sz="2500" smtClean="0">
                <a:effectLst>
                  <a:outerShdw blurRad="38100" dist="38100" dir="2700000" algn="tl">
                    <a:srgbClr val="C0C0C0"/>
                  </a:outerShdw>
                </a:effectLst>
              </a:rPr>
              <a:t>Συστάθηκε ειδική ομάδα η οποία πραγματοποιεί εβδομαδιαίες επισκέψεις στις  ξενοδοχειακές μονάδες</a:t>
            </a:r>
            <a:endParaRPr lang="el-GR" altLang="el-GR" sz="2500" b="1" smtClean="0">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Τίτλος 2"/>
          <p:cNvSpPr>
            <a:spLocks noGrp="1"/>
          </p:cNvSpPr>
          <p:nvPr>
            <p:ph type="title"/>
          </p:nvPr>
        </p:nvSpPr>
        <p:spPr>
          <a:xfrm>
            <a:off x="457200" y="274638"/>
            <a:ext cx="6491288" cy="1143000"/>
          </a:xfrm>
        </p:spPr>
        <p:txBody>
          <a:bodyPr/>
          <a:lstStyle/>
          <a:p>
            <a:pPr algn="r">
              <a:defRPr/>
            </a:pPr>
            <a:r>
              <a:rPr lang="el-GR" b="1" dirty="0" smtClean="0">
                <a:effectLst>
                  <a:outerShdw blurRad="38100" dist="38100" dir="2700000" algn="tl">
                    <a:srgbClr val="000000">
                      <a:alpha val="43137"/>
                    </a:srgbClr>
                  </a:outerShdw>
                </a:effectLst>
              </a:rPr>
              <a:t>Φάσεις του Πιλοτικού </a:t>
            </a:r>
            <a:br>
              <a:rPr lang="el-GR" b="1" dirty="0" smtClean="0">
                <a:effectLst>
                  <a:outerShdw blurRad="38100" dist="38100" dir="2700000" algn="tl">
                    <a:srgbClr val="000000">
                      <a:alpha val="43137"/>
                    </a:srgbClr>
                  </a:outerShdw>
                </a:effectLst>
              </a:rPr>
            </a:br>
            <a:r>
              <a:rPr lang="el-GR" b="1" dirty="0" smtClean="0">
                <a:effectLst>
                  <a:outerShdw blurRad="38100" dist="38100" dir="2700000" algn="tl">
                    <a:srgbClr val="000000">
                      <a:alpha val="43137"/>
                    </a:srgbClr>
                  </a:outerShdw>
                </a:effectLst>
              </a:rPr>
              <a:t>Προγράμματος</a:t>
            </a:r>
            <a:endParaRPr lang="el-GR" b="1" dirty="0">
              <a:effectLst>
                <a:outerShdw blurRad="38100" dist="38100" dir="2700000" algn="tl">
                  <a:srgbClr val="000000">
                    <a:alpha val="43137"/>
                  </a:srgbClr>
                </a:outerShdw>
              </a:effectLst>
            </a:endParaRPr>
          </a:p>
        </p:txBody>
      </p:sp>
      <p:sp>
        <p:nvSpPr>
          <p:cNvPr id="16389" name="Θέση περιεχομένου 3"/>
          <p:cNvSpPr>
            <a:spLocks noGrp="1"/>
          </p:cNvSpPr>
          <p:nvPr>
            <p:ph idx="1"/>
          </p:nvPr>
        </p:nvSpPr>
        <p:spPr>
          <a:xfrm>
            <a:off x="179388" y="2133600"/>
            <a:ext cx="8785225" cy="4525963"/>
          </a:xfrm>
        </p:spPr>
        <p:txBody>
          <a:bodyPr/>
          <a:lstStyle/>
          <a:p>
            <a:r>
              <a:rPr lang="el-GR" altLang="el-GR" sz="2800" b="1" smtClean="0"/>
              <a:t>Φάση 1</a:t>
            </a:r>
            <a:r>
              <a:rPr lang="el-GR" altLang="el-GR" sz="2800" b="1" baseline="30000" smtClean="0"/>
              <a:t>η</a:t>
            </a:r>
            <a:r>
              <a:rPr lang="el-GR" altLang="el-GR" sz="2800" b="1" smtClean="0"/>
              <a:t>: Επιλογή δείγματος με συγκεκριμένα κριτήρια. Ενημέρωση ξενοδόχων και ένταξη στο πρόγραμμα </a:t>
            </a:r>
            <a:r>
              <a:rPr lang="el-GR" altLang="el-GR" sz="2800" b="1" smtClean="0">
                <a:solidFill>
                  <a:srgbClr val="FF3300"/>
                </a:solidFill>
              </a:rPr>
              <a:t>(Ιανουάριος 2013)</a:t>
            </a:r>
          </a:p>
          <a:p>
            <a:r>
              <a:rPr lang="el-GR" altLang="el-GR" sz="2800" b="1" smtClean="0"/>
              <a:t>Φάση 2</a:t>
            </a:r>
            <a:r>
              <a:rPr lang="el-GR" altLang="el-GR" sz="2800" b="1" baseline="30000" smtClean="0"/>
              <a:t>η</a:t>
            </a:r>
            <a:r>
              <a:rPr lang="el-GR" altLang="el-GR" sz="2800" b="1" smtClean="0"/>
              <a:t>: Σχεδιασμός διαδικασιών και δρομολογίων,  προμήθεια εξοπλισμού, προετοιμασία απορριμματοφόρων  </a:t>
            </a:r>
            <a:r>
              <a:rPr lang="el-GR" altLang="el-GR" sz="2800" b="1" smtClean="0">
                <a:solidFill>
                  <a:srgbClr val="FF3300"/>
                </a:solidFill>
              </a:rPr>
              <a:t>(Φεβρουάριος - Απρίλιος 2013)</a:t>
            </a:r>
          </a:p>
          <a:p>
            <a:r>
              <a:rPr lang="el-GR" altLang="el-GR" sz="2800" b="1" smtClean="0"/>
              <a:t>Φάση 3</a:t>
            </a:r>
            <a:r>
              <a:rPr lang="el-GR" altLang="el-GR" sz="2800" b="1" baseline="30000" smtClean="0"/>
              <a:t>η</a:t>
            </a:r>
            <a:r>
              <a:rPr lang="el-GR" altLang="el-GR" sz="2800" b="1" smtClean="0"/>
              <a:t>: Παράδοση κάδων και εκπαίδευση προσωπικού ξενοδοχείων για την διαλογή οργανικού και ανακυκλώσιμου κλάσματος </a:t>
            </a:r>
            <a:r>
              <a:rPr lang="el-GR" altLang="el-GR" sz="2800" b="1" smtClean="0">
                <a:solidFill>
                  <a:srgbClr val="FF3300"/>
                </a:solidFill>
              </a:rPr>
              <a:t>(Απρίλιος 2013)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Τίτλος 2"/>
          <p:cNvSpPr>
            <a:spLocks noGrp="1"/>
          </p:cNvSpPr>
          <p:nvPr>
            <p:ph type="title"/>
          </p:nvPr>
        </p:nvSpPr>
        <p:spPr>
          <a:xfrm>
            <a:off x="457200" y="274638"/>
            <a:ext cx="6491288" cy="1143000"/>
          </a:xfrm>
        </p:spPr>
        <p:txBody>
          <a:bodyPr/>
          <a:lstStyle/>
          <a:p>
            <a:pPr algn="r">
              <a:defRPr/>
            </a:pPr>
            <a:r>
              <a:rPr lang="el-GR" b="1" dirty="0" smtClean="0">
                <a:effectLst>
                  <a:outerShdw blurRad="38100" dist="38100" dir="2700000" algn="tl">
                    <a:srgbClr val="000000">
                      <a:alpha val="43137"/>
                    </a:srgbClr>
                  </a:outerShdw>
                </a:effectLst>
              </a:rPr>
              <a:t>Φάσεις του Πιλοτικού </a:t>
            </a:r>
            <a:br>
              <a:rPr lang="el-GR" b="1" dirty="0" smtClean="0">
                <a:effectLst>
                  <a:outerShdw blurRad="38100" dist="38100" dir="2700000" algn="tl">
                    <a:srgbClr val="000000">
                      <a:alpha val="43137"/>
                    </a:srgbClr>
                  </a:outerShdw>
                </a:effectLst>
              </a:rPr>
            </a:br>
            <a:r>
              <a:rPr lang="el-GR" b="1" dirty="0" smtClean="0">
                <a:effectLst>
                  <a:outerShdw blurRad="38100" dist="38100" dir="2700000" algn="tl">
                    <a:srgbClr val="000000">
                      <a:alpha val="43137"/>
                    </a:srgbClr>
                  </a:outerShdw>
                </a:effectLst>
              </a:rPr>
              <a:t>Προγράμματος</a:t>
            </a:r>
            <a:endParaRPr lang="el-GR" b="1" dirty="0">
              <a:effectLst>
                <a:outerShdw blurRad="38100" dist="38100" dir="2700000" algn="tl">
                  <a:srgbClr val="000000">
                    <a:alpha val="43137"/>
                  </a:srgbClr>
                </a:outerShdw>
              </a:effectLst>
            </a:endParaRPr>
          </a:p>
        </p:txBody>
      </p:sp>
      <p:sp>
        <p:nvSpPr>
          <p:cNvPr id="17413" name="Θέση περιεχομένου 3"/>
          <p:cNvSpPr>
            <a:spLocks noGrp="1"/>
          </p:cNvSpPr>
          <p:nvPr>
            <p:ph idx="1"/>
          </p:nvPr>
        </p:nvSpPr>
        <p:spPr>
          <a:xfrm>
            <a:off x="179388" y="2133600"/>
            <a:ext cx="8785225" cy="4525963"/>
          </a:xfrm>
        </p:spPr>
        <p:txBody>
          <a:bodyPr/>
          <a:lstStyle/>
          <a:p>
            <a:r>
              <a:rPr lang="el-GR" altLang="el-GR" sz="2600" b="1" smtClean="0"/>
              <a:t>Φάση 4</a:t>
            </a:r>
            <a:r>
              <a:rPr lang="el-GR" altLang="el-GR" sz="2600" b="1" baseline="30000" smtClean="0"/>
              <a:t>η</a:t>
            </a:r>
            <a:r>
              <a:rPr lang="el-GR" altLang="el-GR" sz="2600" b="1" smtClean="0"/>
              <a:t>: Εφαρμογή του προγράμματος καθ’ όλη την διάρκεια της τρέχουσας τουριστικής περιόδου για αξιολόγηση των μεταβολών σύμφωνα με την πληρότητα </a:t>
            </a:r>
            <a:r>
              <a:rPr lang="el-GR" altLang="el-GR" sz="2600" b="1" smtClean="0">
                <a:solidFill>
                  <a:srgbClr val="FF3300"/>
                </a:solidFill>
              </a:rPr>
              <a:t>(Απρίλιος – Οκτώβριος2013)</a:t>
            </a:r>
          </a:p>
          <a:p>
            <a:r>
              <a:rPr lang="el-GR" altLang="el-GR" sz="2600" b="1" smtClean="0"/>
              <a:t>Φάση 5</a:t>
            </a:r>
            <a:r>
              <a:rPr lang="el-GR" altLang="el-GR" sz="2600" b="1" baseline="30000" smtClean="0"/>
              <a:t>η</a:t>
            </a:r>
            <a:r>
              <a:rPr lang="el-GR" altLang="el-GR" sz="2600" b="1" smtClean="0"/>
              <a:t>: Επεξεργασία στοιχείων και μοντέλων – εξαγωγή και αξιολόγηση αποτελεσμάτων</a:t>
            </a:r>
          </a:p>
          <a:p>
            <a:r>
              <a:rPr lang="el-GR" altLang="el-GR" sz="2600" b="1" smtClean="0"/>
              <a:t>Φάση 6</a:t>
            </a:r>
            <a:r>
              <a:rPr lang="el-GR" altLang="el-GR" sz="2600" b="1" baseline="30000" smtClean="0"/>
              <a:t>η</a:t>
            </a:r>
            <a:r>
              <a:rPr lang="el-GR" altLang="el-GR" sz="2600" b="1" smtClean="0"/>
              <a:t>: Παρουσίαση αποτελεσμάτων και προτεινόμενου μοντέλου τιμολόγησης στο σύνολο των ξενοδοχειακών μονάδων και στα καταστήματα εστίασης του Δήμου – Διαβούλευση</a:t>
            </a:r>
          </a:p>
          <a:p>
            <a:r>
              <a:rPr lang="el-GR" altLang="el-GR" sz="2600" b="1" smtClean="0"/>
              <a:t>Φάση 7</a:t>
            </a:r>
            <a:r>
              <a:rPr lang="el-GR" altLang="el-GR" sz="2600" b="1" baseline="30000" smtClean="0"/>
              <a:t>η</a:t>
            </a:r>
            <a:r>
              <a:rPr lang="el-GR" altLang="el-GR" sz="2600" b="1" smtClean="0"/>
              <a:t>: Εφαρμογή μοντέλου </a:t>
            </a:r>
            <a:r>
              <a:rPr lang="en-US" altLang="el-GR" sz="2600" b="1" smtClean="0"/>
              <a:t>PAYT </a:t>
            </a:r>
            <a:r>
              <a:rPr lang="el-GR" altLang="el-GR" sz="2600" b="1" smtClean="0"/>
              <a:t> στο σύνολο του Δήμου</a:t>
            </a:r>
          </a:p>
          <a:p>
            <a:pPr>
              <a:buFont typeface="Arial" charset="0"/>
              <a:buNone/>
            </a:pPr>
            <a:endParaRPr lang="el-GR" altLang="el-GR" sz="2800" b="1" smtClean="0"/>
          </a:p>
          <a:p>
            <a:endParaRPr lang="el-GR" altLang="el-GR" sz="2800" b="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Εικόνα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2060575"/>
            <a:ext cx="6443662"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Τίτλος 2"/>
          <p:cNvSpPr>
            <a:spLocks noGrp="1"/>
          </p:cNvSpPr>
          <p:nvPr>
            <p:ph type="title"/>
          </p:nvPr>
        </p:nvSpPr>
        <p:spPr>
          <a:xfrm>
            <a:off x="1042988" y="5373688"/>
            <a:ext cx="6491287" cy="1143000"/>
          </a:xfrm>
        </p:spPr>
        <p:txBody>
          <a:bodyPr/>
          <a:lstStyle/>
          <a:p>
            <a:pPr>
              <a:defRPr/>
            </a:pPr>
            <a:r>
              <a:rPr lang="el-GR" b="1" dirty="0" smtClean="0">
                <a:effectLst>
                  <a:outerShdw blurRad="38100" dist="38100" dir="2700000" algn="tl">
                    <a:srgbClr val="000000">
                      <a:alpha val="43137"/>
                    </a:srgbClr>
                  </a:outerShdw>
                </a:effectLst>
              </a:rPr>
              <a:t>Ευχαριστώ πολύ για την προσοχή σας </a:t>
            </a:r>
            <a:endParaRPr lang="el-GR"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0"/>
            <a:ext cx="94678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 name="1 - Τίτλος"/>
          <p:cNvSpPr>
            <a:spLocks noGrp="1"/>
          </p:cNvSpPr>
          <p:nvPr>
            <p:ph type="ctrTitle"/>
          </p:nvPr>
        </p:nvSpPr>
        <p:spPr>
          <a:xfrm>
            <a:off x="4283075" y="1916113"/>
            <a:ext cx="4860925" cy="4897437"/>
          </a:xfrm>
        </p:spPr>
        <p:txBody>
          <a:bodyPr/>
          <a:lstStyle/>
          <a:p>
            <a:pPr algn="l">
              <a:defRPr/>
            </a:pPr>
            <a:r>
              <a:rPr lang="el-GR" altLang="el-GR" sz="2000" b="1" smtClean="0">
                <a:effectLst>
                  <a:outerShdw blurRad="38100" dist="38100" dir="2700000" algn="tl">
                    <a:srgbClr val="C0C0C0"/>
                  </a:outerShdw>
                </a:effectLst>
              </a:rPr>
              <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Ο Δήμος βρίσκεται στο βορειο- ανατολικό τμήμα της Περιφερειακής Ενότητας Ηρακλείου</a:t>
            </a:r>
            <a:r>
              <a:rPr lang="en-US" altLang="el-GR" sz="2000" b="1" smtClean="0">
                <a:effectLst>
                  <a:outerShdw blurRad="38100" dist="38100" dir="2700000" algn="tl">
                    <a:srgbClr val="C0C0C0"/>
                  </a:outerShdw>
                </a:effectLst>
              </a:rPr>
              <a:t>.</a:t>
            </a:r>
            <a:r>
              <a:rPr lang="el-GR" altLang="el-GR" sz="2000" b="1" smtClean="0">
                <a:effectLst>
                  <a:outerShdw blurRad="38100" dist="38100" dir="2700000" algn="tl">
                    <a:srgbClr val="C0C0C0"/>
                  </a:outerShdw>
                </a:effectLst>
              </a:rPr>
              <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Δημιουργήθηκε με τη συνένωση των  Δήμων Επισκοπής, Γουβών, Χερσονήσου και Μαλίων</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Συνολική Έκταση Δήμου: </a:t>
            </a:r>
            <a:r>
              <a:rPr lang="el-GR" altLang="el-GR" sz="2000" b="1" smtClean="0">
                <a:solidFill>
                  <a:srgbClr val="FF0000"/>
                </a:solidFill>
                <a:effectLst>
                  <a:outerShdw blurRad="38100" dist="38100" dir="2700000" algn="tl">
                    <a:srgbClr val="C0C0C0"/>
                  </a:outerShdw>
                </a:effectLst>
              </a:rPr>
              <a:t>271.580 τ. χλμ </a:t>
            </a:r>
            <a:r>
              <a:rPr lang="el-GR" altLang="el-GR" sz="2000" b="1" smtClean="0">
                <a:effectLst>
                  <a:outerShdw blurRad="38100" dist="38100" dir="2700000" algn="tl">
                    <a:srgbClr val="C0C0C0"/>
                  </a:outerShdw>
                </a:effectLst>
              </a:rPr>
              <a:t>με</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πάνω από</a:t>
            </a:r>
            <a:r>
              <a:rPr lang="el-GR" altLang="el-GR" sz="2000" smtClean="0"/>
              <a:t> </a:t>
            </a:r>
            <a:r>
              <a:rPr lang="el-GR" altLang="el-GR" sz="2000" b="1" smtClean="0">
                <a:solidFill>
                  <a:srgbClr val="FF0000"/>
                </a:solidFill>
                <a:effectLst>
                  <a:outerShdw blurRad="38100" dist="38100" dir="2700000" algn="tl">
                    <a:srgbClr val="C0C0C0"/>
                  </a:outerShdw>
                </a:effectLst>
              </a:rPr>
              <a:t>38 χιλιόμετρα ακτογραμμή</a:t>
            </a:r>
            <a:r>
              <a:rPr lang="el-GR" altLang="el-GR" sz="2000" b="1" smtClean="0">
                <a:effectLst>
                  <a:outerShdw blurRad="38100" dist="38100" dir="2700000" algn="tl">
                    <a:srgbClr val="C0C0C0"/>
                  </a:outerShdw>
                </a:effectLst>
              </a:rPr>
              <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Μόνιμος Πληθυσμός : </a:t>
            </a:r>
            <a:r>
              <a:rPr lang="en-US" altLang="el-GR" sz="2000" b="1" smtClean="0">
                <a:solidFill>
                  <a:srgbClr val="FF0000"/>
                </a:solidFill>
                <a:effectLst>
                  <a:outerShdw blurRad="38100" dist="38100" dir="2700000" algn="tl">
                    <a:srgbClr val="C0C0C0"/>
                  </a:outerShdw>
                </a:effectLst>
              </a:rPr>
              <a:t>53.337</a:t>
            </a:r>
            <a:r>
              <a:rPr lang="el-GR" altLang="el-GR" sz="2000" b="1" smtClean="0">
                <a:solidFill>
                  <a:srgbClr val="FF0000"/>
                </a:solidFill>
                <a:effectLst>
                  <a:outerShdw blurRad="38100" dist="38100" dir="2700000" algn="tl">
                    <a:srgbClr val="C0C0C0"/>
                  </a:outerShdw>
                </a:effectLst>
              </a:rPr>
              <a:t> </a:t>
            </a:r>
            <a:r>
              <a:rPr lang="el-GR" altLang="el-GR" sz="2000" b="1" smtClean="0">
                <a:effectLst>
                  <a:outerShdw blurRad="38100" dist="38100" dir="2700000" algn="tl">
                    <a:srgbClr val="C0C0C0"/>
                  </a:outerShdw>
                </a:effectLst>
              </a:rPr>
              <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Συνολικός αριθμός ξενοδοχειακών κλινών: περίπου </a:t>
            </a:r>
            <a:r>
              <a:rPr lang="el-GR" altLang="el-GR" sz="2000" b="1" smtClean="0">
                <a:solidFill>
                  <a:srgbClr val="FF0000"/>
                </a:solidFill>
                <a:effectLst>
                  <a:outerShdw blurRad="38100" dist="38100" dir="2700000" algn="tl">
                    <a:srgbClr val="C0C0C0"/>
                  </a:outerShdw>
                </a:effectLst>
              </a:rPr>
              <a:t>200.000 </a:t>
            </a:r>
            <a:r>
              <a:rPr lang="el-GR" altLang="el-GR" sz="2000" b="1" smtClean="0">
                <a:effectLst>
                  <a:outerShdw blurRad="38100" dist="38100" dir="2700000" algn="tl">
                    <a:srgbClr val="C0C0C0"/>
                  </a:outerShdw>
                </a:effectLst>
              </a:rPr>
              <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Αντιπροσωπεύει το </a:t>
            </a:r>
            <a:r>
              <a:rPr lang="el-GR" altLang="el-GR" sz="2000" b="1" smtClean="0">
                <a:solidFill>
                  <a:srgbClr val="FF0000"/>
                </a:solidFill>
                <a:effectLst>
                  <a:outerShdw blurRad="38100" dist="38100" dir="2700000" algn="tl">
                    <a:srgbClr val="C0C0C0"/>
                  </a:outerShdw>
                </a:effectLst>
              </a:rPr>
              <a:t>70%</a:t>
            </a:r>
            <a:r>
              <a:rPr lang="el-GR" altLang="el-GR" sz="2000" smtClean="0">
                <a:effectLst>
                  <a:outerShdw blurRad="38100" dist="38100" dir="2700000" algn="tl">
                    <a:srgbClr val="C0C0C0"/>
                  </a:outerShdw>
                </a:effectLst>
              </a:rPr>
              <a:t> </a:t>
            </a:r>
            <a:r>
              <a:rPr lang="el-GR" altLang="el-GR" sz="2000" b="1" smtClean="0">
                <a:effectLst>
                  <a:outerShdw blurRad="38100" dist="38100" dir="2700000" algn="tl">
                    <a:srgbClr val="C0C0C0"/>
                  </a:outerShdw>
                </a:effectLst>
              </a:rPr>
              <a:t>του συνόλου των αφίξεων στο Νομό  (πάνω από </a:t>
            </a:r>
            <a:r>
              <a:rPr lang="el-GR" altLang="el-GR" sz="2000" b="1" smtClean="0">
                <a:solidFill>
                  <a:srgbClr val="FF0000"/>
                </a:solidFill>
                <a:effectLst>
                  <a:outerShdw blurRad="38100" dist="38100" dir="2700000" algn="tl">
                    <a:srgbClr val="C0C0C0"/>
                  </a:outerShdw>
                </a:effectLst>
              </a:rPr>
              <a:t>850.000</a:t>
            </a:r>
            <a:r>
              <a:rPr lang="el-GR" altLang="el-GR" sz="2000" smtClean="0">
                <a:effectLst>
                  <a:outerShdw blurRad="38100" dist="38100" dir="2700000" algn="tl">
                    <a:srgbClr val="C0C0C0"/>
                  </a:outerShdw>
                </a:effectLst>
              </a:rPr>
              <a:t> </a:t>
            </a:r>
            <a:r>
              <a:rPr lang="el-GR" altLang="el-GR" sz="2000" b="1" smtClean="0">
                <a:effectLst>
                  <a:outerShdw blurRad="38100" dist="38100" dir="2700000" algn="tl">
                    <a:srgbClr val="C0C0C0"/>
                  </a:outerShdw>
                </a:effectLst>
              </a:rPr>
              <a:t>για το 2011)</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Σύνολο διανυκτερεύσεων 2011 :</a:t>
            </a:r>
            <a:r>
              <a:rPr lang="el-GR" altLang="el-GR" sz="2000" smtClean="0">
                <a:effectLst>
                  <a:outerShdw blurRad="38100" dist="38100" dir="2700000" algn="tl">
                    <a:srgbClr val="C0C0C0"/>
                  </a:outerShdw>
                </a:effectLst>
              </a:rPr>
              <a:t> </a:t>
            </a:r>
            <a:r>
              <a:rPr lang="el-GR" altLang="el-GR" sz="2000" b="1" smtClean="0">
                <a:solidFill>
                  <a:srgbClr val="FF0000"/>
                </a:solidFill>
                <a:effectLst>
                  <a:outerShdw blurRad="38100" dist="38100" dir="2700000" algn="tl">
                    <a:srgbClr val="C0C0C0"/>
                  </a:outerShdw>
                </a:effectLst>
              </a:rPr>
              <a:t>6.591.727 </a:t>
            </a:r>
            <a:br>
              <a:rPr lang="el-GR" altLang="el-GR" sz="2000" b="1" smtClean="0">
                <a:solidFill>
                  <a:srgbClr val="FF0000"/>
                </a:solidFill>
                <a:effectLst>
                  <a:outerShdw blurRad="38100" dist="38100" dir="2700000" algn="tl">
                    <a:srgbClr val="C0C0C0"/>
                  </a:outerShdw>
                </a:effectLst>
              </a:rPr>
            </a:br>
            <a:endParaRPr lang="el-GR" altLang="el-GR" sz="2000" b="1" smtClean="0">
              <a:solidFill>
                <a:srgbClr val="FF0000"/>
              </a:solidFill>
              <a:effectLst>
                <a:outerShdw blurRad="38100" dist="38100" dir="2700000" algn="tl">
                  <a:srgbClr val="C0C0C0"/>
                </a:outerShdw>
              </a:effectLst>
            </a:endParaRPr>
          </a:p>
        </p:txBody>
      </p:sp>
      <p:pic>
        <p:nvPicPr>
          <p:cNvPr id="3076"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42863"/>
            <a:ext cx="1801812"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Εικόνα 6" descr="ΧΑΡΤΗΣ"/>
          <p:cNvPicPr>
            <a:picLocks noGrp="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3850" y="3176588"/>
            <a:ext cx="4429125"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 name="1 - Τίτλος"/>
          <p:cNvSpPr>
            <a:spLocks noGrp="1"/>
          </p:cNvSpPr>
          <p:nvPr>
            <p:ph type="ctrTitle"/>
          </p:nvPr>
        </p:nvSpPr>
        <p:spPr>
          <a:xfrm>
            <a:off x="1835150" y="836613"/>
            <a:ext cx="6337300" cy="1879600"/>
          </a:xfrm>
        </p:spPr>
        <p:txBody>
          <a:bodyPr/>
          <a:lstStyle/>
          <a:p>
            <a:pPr eaLnBrk="1" hangingPunct="1">
              <a:defRPr/>
            </a:pPr>
            <a:r>
              <a:rPr lang="el-GR" altLang="el-GR" b="1" dirty="0" smtClean="0">
                <a:solidFill>
                  <a:schemeClr val="accent3">
                    <a:lumMod val="75000"/>
                  </a:schemeClr>
                </a:solidFill>
                <a:effectLst>
                  <a:outerShdw blurRad="38100" dist="38100" dir="2700000" algn="tl">
                    <a:srgbClr val="000000">
                      <a:alpha val="43137"/>
                    </a:srgbClr>
                  </a:outerShdw>
                </a:effectLst>
              </a:rPr>
              <a:t>Πράσινος Δήμος </a:t>
            </a:r>
          </a:p>
        </p:txBody>
      </p:sp>
      <p:pic>
        <p:nvPicPr>
          <p:cNvPr id="4100"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258763"/>
            <a:ext cx="1801813"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 - Τίτλος"/>
          <p:cNvSpPr txBox="1">
            <a:spLocks/>
          </p:cNvSpPr>
          <p:nvPr/>
        </p:nvSpPr>
        <p:spPr bwMode="auto">
          <a:xfrm>
            <a:off x="531813" y="2349500"/>
            <a:ext cx="8497887"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endParaRPr lang="el-GR" altLang="el-GR" sz="2800" b="1" smtClean="0">
              <a:effectLst>
                <a:outerShdw blurRad="38100" dist="38100" dir="2700000" algn="tl">
                  <a:srgbClr val="C0C0C0"/>
                </a:outerShdw>
              </a:effectLst>
            </a:endParaRPr>
          </a:p>
          <a:p>
            <a:pPr algn="ctr" eaLnBrk="1" hangingPunct="1">
              <a:spcBef>
                <a:spcPct val="0"/>
              </a:spcBef>
              <a:buFontTx/>
              <a:buNone/>
              <a:defRPr/>
            </a:pPr>
            <a:r>
              <a:rPr lang="el-GR" altLang="el-GR" sz="2800" b="1" smtClean="0">
                <a:effectLst>
                  <a:outerShdw blurRad="38100" dist="38100" dir="2700000" algn="tl">
                    <a:srgbClr val="C0C0C0"/>
                  </a:outerShdw>
                </a:effectLst>
              </a:rPr>
              <a:t>Στόχος της δημοτικής αρχής είναι όλοι οι άξονες του στρατηγικού σχεδιασμού του Δήμου, να ακολουθούν  τις αρχές της βιώσιμης  ανάπτυξης  και ο Δήμος να αποτελέσει το χαρακτηριστικό παράδειγμα του πιο</a:t>
            </a:r>
          </a:p>
          <a:p>
            <a:pPr algn="ctr" eaLnBrk="1" hangingPunct="1">
              <a:spcBef>
                <a:spcPct val="0"/>
              </a:spcBef>
              <a:buFontTx/>
              <a:buNone/>
              <a:defRPr/>
            </a:pPr>
            <a:r>
              <a:rPr lang="el-GR" altLang="el-GR" sz="2800" b="1" smtClean="0">
                <a:solidFill>
                  <a:srgbClr val="FF0000"/>
                </a:solidFill>
                <a:effectLst>
                  <a:outerShdw blurRad="38100" dist="38100" dir="2700000" algn="tl">
                    <a:srgbClr val="C0C0C0"/>
                  </a:outerShdw>
                </a:effectLst>
              </a:rPr>
              <a:t> «Πράσινου Δήμου»</a:t>
            </a:r>
            <a:r>
              <a:rPr lang="el-GR" altLang="el-GR" sz="2800" b="1" smtClean="0">
                <a:effectLst>
                  <a:outerShdw blurRad="38100" dist="38100" dir="2700000" algn="tl">
                    <a:srgbClr val="C0C0C0"/>
                  </a:outerShdw>
                </a:effectLst>
              </a:rPr>
              <a:t> στην Ελληνική Επικράτεια </a:t>
            </a:r>
          </a:p>
          <a:p>
            <a:pPr algn="ctr" eaLnBrk="1" hangingPunct="1">
              <a:spcBef>
                <a:spcPct val="0"/>
              </a:spcBef>
              <a:buFontTx/>
              <a:buNone/>
              <a:defRPr/>
            </a:pPr>
            <a:endParaRPr lang="el-GR" altLang="el-GR" sz="2800" b="1" smtClean="0">
              <a:effectLst>
                <a:outerShdw blurRad="38100" dist="38100" dir="2700000" algn="tl">
                  <a:srgbClr val="C0C0C0"/>
                </a:outerShdw>
              </a:effectLst>
            </a:endParaRPr>
          </a:p>
          <a:p>
            <a:pPr algn="ctr" eaLnBrk="1" hangingPunct="1">
              <a:spcBef>
                <a:spcPct val="0"/>
              </a:spcBef>
              <a:buFontTx/>
              <a:buNone/>
              <a:defRPr/>
            </a:pPr>
            <a:r>
              <a:rPr lang="el-GR" altLang="el-GR" sz="2800" b="1" smtClean="0">
                <a:effectLst>
                  <a:outerShdw blurRad="38100" dist="38100" dir="2700000" algn="tl">
                    <a:srgbClr val="C0C0C0"/>
                  </a:outerShdw>
                </a:effectLst>
              </a:rPr>
              <a:t>Συγχρόνως,  η φυσιογνωμία του Δήμου και η τεράστια επισκεψιμότητα του, τους θερινούς μήνες</a:t>
            </a:r>
            <a:r>
              <a:rPr lang="en-US" altLang="el-GR" sz="2800" b="1" smtClean="0">
                <a:effectLst>
                  <a:outerShdw blurRad="38100" dist="38100" dir="2700000" algn="tl">
                    <a:srgbClr val="C0C0C0"/>
                  </a:outerShdw>
                </a:effectLst>
              </a:rPr>
              <a:t>,</a:t>
            </a:r>
            <a:r>
              <a:rPr lang="el-GR" altLang="el-GR" sz="2800" b="1" smtClean="0">
                <a:effectLst>
                  <a:outerShdw blurRad="38100" dist="38100" dir="2700000" algn="tl">
                    <a:srgbClr val="C0C0C0"/>
                  </a:outerShdw>
                </a:effectLst>
              </a:rPr>
              <a:t>  δεν επιτρέπουν αστοχίες στην διαχείριση των ΑΣΑ  </a:t>
            </a:r>
          </a:p>
          <a:p>
            <a:pPr algn="ctr" eaLnBrk="1" hangingPunct="1">
              <a:spcBef>
                <a:spcPct val="0"/>
              </a:spcBef>
              <a:buFontTx/>
              <a:buNone/>
              <a:defRPr/>
            </a:pPr>
            <a:endParaRPr lang="el-GR" altLang="el-GR" sz="2800" b="1" smtClean="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 name="1 - Τίτλος"/>
          <p:cNvSpPr>
            <a:spLocks noGrp="1"/>
          </p:cNvSpPr>
          <p:nvPr>
            <p:ph type="ctrTitle"/>
          </p:nvPr>
        </p:nvSpPr>
        <p:spPr>
          <a:xfrm>
            <a:off x="1979613" y="115888"/>
            <a:ext cx="5400675" cy="1368425"/>
          </a:xfrm>
        </p:spPr>
        <p:txBody>
          <a:bodyPr/>
          <a:lstStyle/>
          <a:p>
            <a:pPr eaLnBrk="1" hangingPunct="1">
              <a:defRPr/>
            </a:pPr>
            <a:r>
              <a:rPr lang="el-GR" altLang="el-GR" sz="3600" b="1" dirty="0" smtClean="0">
                <a:effectLst>
                  <a:outerShdw blurRad="38100" dist="38100" dir="2700000" algn="tl">
                    <a:srgbClr val="000000">
                      <a:alpha val="43137"/>
                    </a:srgbClr>
                  </a:outerShdw>
                </a:effectLst>
              </a:rPr>
              <a:t>Η  Διαχείριση των ΑΣΑ στο Δήμο Χερσονήσου </a:t>
            </a:r>
          </a:p>
        </p:txBody>
      </p:sp>
      <p:pic>
        <p:nvPicPr>
          <p:cNvPr id="5124"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 - Τίτλος"/>
          <p:cNvSpPr txBox="1">
            <a:spLocks/>
          </p:cNvSpPr>
          <p:nvPr/>
        </p:nvSpPr>
        <p:spPr bwMode="auto">
          <a:xfrm>
            <a:off x="531813" y="2349500"/>
            <a:ext cx="8497887"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defRPr/>
            </a:pPr>
            <a:endParaRPr lang="el-GR" altLang="el-GR" sz="2800" b="1" smtClean="0">
              <a:effectLst>
                <a:outerShdw blurRad="38100" dist="38100" dir="2700000" algn="tl">
                  <a:srgbClr val="C0C0C0"/>
                </a:outerShdw>
              </a:effectLst>
            </a:endParaRPr>
          </a:p>
          <a:p>
            <a:pPr algn="ctr" eaLnBrk="1" hangingPunct="1">
              <a:spcBef>
                <a:spcPct val="0"/>
              </a:spcBef>
              <a:buFontTx/>
              <a:buNone/>
              <a:defRPr/>
            </a:pPr>
            <a:r>
              <a:rPr lang="el-GR" altLang="el-GR" sz="2800" b="1" smtClean="0">
                <a:effectLst>
                  <a:outerShdw blurRad="38100" dist="38100" dir="2700000" algn="tl">
                    <a:srgbClr val="C0C0C0"/>
                  </a:outerShdw>
                </a:effectLst>
              </a:rPr>
              <a:t>Η Διαχείριση των αστικών αποβλήτων (ΑΣΑ) αποτελεί βασικό στόχο και πρόκληση ουσίας για το Δήμο</a:t>
            </a:r>
          </a:p>
          <a:p>
            <a:pPr algn="just" eaLnBrk="1" hangingPunct="1">
              <a:spcBef>
                <a:spcPct val="0"/>
              </a:spcBef>
              <a:buFontTx/>
              <a:buNone/>
              <a:defRPr/>
            </a:pPr>
            <a:endParaRPr lang="el-GR" altLang="el-GR" sz="2800" b="1" smtClean="0">
              <a:effectLst>
                <a:outerShdw blurRad="38100" dist="38100" dir="2700000" algn="tl">
                  <a:srgbClr val="C0C0C0"/>
                </a:outerShdw>
              </a:effectLst>
            </a:endParaRPr>
          </a:p>
          <a:p>
            <a:pPr algn="just" eaLnBrk="1" hangingPunct="1">
              <a:spcBef>
                <a:spcPct val="0"/>
              </a:spcBef>
              <a:buFontTx/>
              <a:buNone/>
              <a:defRPr/>
            </a:pPr>
            <a:r>
              <a:rPr lang="el-GR" altLang="el-GR" sz="2800" b="1" smtClean="0">
                <a:effectLst>
                  <a:outerShdw blurRad="38100" dist="38100" dir="2700000" algn="tl">
                    <a:srgbClr val="C0C0C0"/>
                  </a:outerShdw>
                </a:effectLst>
              </a:rPr>
              <a:t>Έχουν επιτευχθεί οι παρακάτω σημαντικοί στόχοι:</a:t>
            </a:r>
          </a:p>
          <a:p>
            <a:pPr eaLnBrk="1" hangingPunct="1">
              <a:spcBef>
                <a:spcPct val="0"/>
              </a:spcBef>
              <a:defRPr/>
            </a:pPr>
            <a:r>
              <a:rPr lang="el-GR" altLang="el-GR" sz="2800" b="1" smtClean="0">
                <a:effectLst>
                  <a:outerShdw blurRad="38100" dist="38100" dir="2700000" algn="tl">
                    <a:srgbClr val="C0C0C0"/>
                  </a:outerShdw>
                </a:effectLst>
              </a:rPr>
              <a:t>Ασφαλής τρόπος διάθεσης του συνόλου των σύμμεικτων ΑΣΑ στο ΧΥΤΑ </a:t>
            </a:r>
          </a:p>
          <a:p>
            <a:pPr eaLnBrk="1" hangingPunct="1">
              <a:spcBef>
                <a:spcPct val="0"/>
              </a:spcBef>
              <a:defRPr/>
            </a:pPr>
            <a:r>
              <a:rPr lang="el-GR" altLang="el-GR" sz="2800" b="1" smtClean="0">
                <a:effectLst>
                  <a:outerShdw blurRad="38100" dist="38100" dir="2700000" algn="tl">
                    <a:srgbClr val="C0C0C0"/>
                  </a:outerShdw>
                </a:effectLst>
              </a:rPr>
              <a:t>Πλήρης κάλυψη του συνόλου των αναγκών αποκομιδής των ΑΣΑ</a:t>
            </a:r>
            <a:r>
              <a:rPr lang="en-US" altLang="el-GR" sz="2800" b="1" smtClean="0">
                <a:effectLst>
                  <a:outerShdw blurRad="38100" dist="38100" dir="2700000" algn="tl">
                    <a:srgbClr val="C0C0C0"/>
                  </a:outerShdw>
                </a:effectLst>
              </a:rPr>
              <a:t> </a:t>
            </a:r>
            <a:r>
              <a:rPr lang="el-GR" altLang="el-GR" sz="2800" b="1" smtClean="0">
                <a:effectLst>
                  <a:outerShdw blurRad="38100" dist="38100" dir="2700000" algn="tl">
                    <a:srgbClr val="C0C0C0"/>
                  </a:outerShdw>
                </a:effectLst>
              </a:rPr>
              <a:t> σε συνεργασία με ιδιωτικό φορέα</a:t>
            </a:r>
            <a:r>
              <a:rPr lang="en-US" altLang="el-GR" sz="2800" b="1" smtClean="0">
                <a:effectLst>
                  <a:outerShdw blurRad="38100" dist="38100" dir="2700000" algn="tl">
                    <a:srgbClr val="C0C0C0"/>
                  </a:outerShdw>
                </a:effectLst>
              </a:rPr>
              <a:t> </a:t>
            </a:r>
            <a:endParaRPr lang="el-GR" altLang="el-GR" sz="2800" b="1" smtClean="0">
              <a:effectLst>
                <a:outerShdw blurRad="38100" dist="38100" dir="2700000" algn="tl">
                  <a:srgbClr val="C0C0C0"/>
                </a:outerShdw>
              </a:effectLst>
            </a:endParaRPr>
          </a:p>
          <a:p>
            <a:pPr eaLnBrk="1" hangingPunct="1">
              <a:spcBef>
                <a:spcPct val="0"/>
              </a:spcBef>
              <a:defRPr/>
            </a:pPr>
            <a:endParaRPr lang="el-GR" altLang="el-GR" sz="2800" b="1" smtClean="0">
              <a:effectLst>
                <a:outerShdw blurRad="38100" dist="38100" dir="2700000" algn="tl">
                  <a:srgbClr val="C0C0C0"/>
                </a:outerShdw>
              </a:effectLst>
            </a:endParaRPr>
          </a:p>
        </p:txBody>
      </p:sp>
      <p:sp>
        <p:nvSpPr>
          <p:cNvPr id="3" name="Δεξιό βέλος 2"/>
          <p:cNvSpPr/>
          <p:nvPr/>
        </p:nvSpPr>
        <p:spPr>
          <a:xfrm>
            <a:off x="7812088" y="6165850"/>
            <a:ext cx="863600" cy="4429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 name="1 - Τίτλος"/>
          <p:cNvSpPr>
            <a:spLocks noGrp="1"/>
          </p:cNvSpPr>
          <p:nvPr>
            <p:ph type="ctrTitle"/>
          </p:nvPr>
        </p:nvSpPr>
        <p:spPr>
          <a:xfrm>
            <a:off x="1979613" y="115888"/>
            <a:ext cx="5400675" cy="1368425"/>
          </a:xfrm>
        </p:spPr>
        <p:txBody>
          <a:bodyPr/>
          <a:lstStyle/>
          <a:p>
            <a:pPr eaLnBrk="1" hangingPunct="1">
              <a:defRPr/>
            </a:pPr>
            <a:r>
              <a:rPr lang="el-GR" altLang="el-GR" sz="3600" b="1" dirty="0" smtClean="0">
                <a:effectLst>
                  <a:outerShdw blurRad="38100" dist="38100" dir="2700000" algn="tl">
                    <a:srgbClr val="000000">
                      <a:alpha val="43137"/>
                    </a:srgbClr>
                  </a:outerShdw>
                </a:effectLst>
              </a:rPr>
              <a:t>Η  Διαχείριση των ΑΣΑ στο Δήμο Χερσονήσου</a:t>
            </a:r>
          </a:p>
        </p:txBody>
      </p:sp>
      <p:pic>
        <p:nvPicPr>
          <p:cNvPr id="6148"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 - Τίτλος"/>
          <p:cNvSpPr txBox="1">
            <a:spLocks/>
          </p:cNvSpPr>
          <p:nvPr/>
        </p:nvSpPr>
        <p:spPr bwMode="auto">
          <a:xfrm>
            <a:off x="531813" y="2349500"/>
            <a:ext cx="8497887"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defRPr/>
            </a:pPr>
            <a:r>
              <a:rPr lang="el-GR" altLang="el-GR" sz="2800" b="1" smtClean="0">
                <a:effectLst>
                  <a:outerShdw blurRad="38100" dist="38100" dir="2700000" algn="tl">
                    <a:srgbClr val="C0C0C0"/>
                  </a:outerShdw>
                </a:effectLst>
              </a:rPr>
              <a:t>Εφαρμογή και επέκταση του συστήματος ανακύκλωσης των υλικών συσκευασίας ,  ουσιαστική στήριξη ξενοδοχείων, μονάδων εστίασης και νοικοκυριών  και συνεχείς εκπαιδεύσεις σχολείων σε θέματα ανακύκλωσης</a:t>
            </a:r>
          </a:p>
          <a:p>
            <a:pPr eaLnBrk="1" hangingPunct="1">
              <a:spcBef>
                <a:spcPct val="0"/>
              </a:spcBef>
              <a:defRPr/>
            </a:pPr>
            <a:r>
              <a:rPr lang="el-GR" altLang="el-GR" sz="2800" b="1" smtClean="0">
                <a:effectLst>
                  <a:outerShdw blurRad="38100" dist="38100" dir="2700000" algn="tl">
                    <a:srgbClr val="C0C0C0"/>
                  </a:outerShdw>
                </a:effectLst>
              </a:rPr>
              <a:t>Εφαρμογή πιλοτικών προγραμμάτων οικιακής κομποστοποίησης  με διανομή κομποστοποιητών σε νοικοκυριά </a:t>
            </a:r>
          </a:p>
        </p:txBody>
      </p:sp>
      <p:sp>
        <p:nvSpPr>
          <p:cNvPr id="6" name="Δεξιό βέλος 5"/>
          <p:cNvSpPr/>
          <p:nvPr/>
        </p:nvSpPr>
        <p:spPr>
          <a:xfrm>
            <a:off x="7812088" y="6237288"/>
            <a:ext cx="863600" cy="371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 name="1 - Τίτλος"/>
          <p:cNvSpPr>
            <a:spLocks noGrp="1"/>
          </p:cNvSpPr>
          <p:nvPr>
            <p:ph type="ctrTitle"/>
          </p:nvPr>
        </p:nvSpPr>
        <p:spPr>
          <a:xfrm>
            <a:off x="2484438" y="1412875"/>
            <a:ext cx="4679950" cy="1368425"/>
          </a:xfrm>
        </p:spPr>
        <p:txBody>
          <a:bodyPr/>
          <a:lstStyle/>
          <a:p>
            <a:pPr algn="r" eaLnBrk="1" hangingPunct="1">
              <a:defRPr/>
            </a:pPr>
            <a:r>
              <a:rPr lang="el-GR" altLang="el-GR" sz="3600" b="1" dirty="0" smtClean="0">
                <a:effectLst>
                  <a:outerShdw blurRad="38100" dist="38100" dir="2700000" algn="tl">
                    <a:srgbClr val="000000">
                      <a:alpha val="43137"/>
                    </a:srgbClr>
                  </a:outerShdw>
                </a:effectLst>
              </a:rPr>
              <a:t>Η  Διαχείριση των ΑΣΑ </a:t>
            </a:r>
            <a:r>
              <a:rPr lang="en-US" altLang="el-GR" sz="3600" b="1" dirty="0" smtClean="0">
                <a:effectLst>
                  <a:outerShdw blurRad="38100" dist="38100" dir="2700000" algn="tl">
                    <a:srgbClr val="000000">
                      <a:alpha val="43137"/>
                    </a:srgbClr>
                  </a:outerShdw>
                </a:effectLst>
              </a:rPr>
              <a:t/>
            </a:r>
            <a:br>
              <a:rPr lang="en-US" altLang="el-GR" sz="3600" b="1" dirty="0" smtClean="0">
                <a:effectLst>
                  <a:outerShdw blurRad="38100" dist="38100" dir="2700000" algn="tl">
                    <a:srgbClr val="000000">
                      <a:alpha val="43137"/>
                    </a:srgbClr>
                  </a:outerShdw>
                </a:effectLst>
              </a:rPr>
            </a:br>
            <a:r>
              <a:rPr lang="el-GR" altLang="el-GR" sz="3600" b="1" dirty="0" smtClean="0">
                <a:effectLst>
                  <a:outerShdw blurRad="38100" dist="38100" dir="2700000" algn="tl">
                    <a:srgbClr val="000000">
                      <a:alpha val="43137"/>
                    </a:srgbClr>
                  </a:outerShdw>
                </a:effectLst>
              </a:rPr>
              <a:t>στο Δήμο Χερσονήσου</a:t>
            </a:r>
          </a:p>
        </p:txBody>
      </p:sp>
      <p:pic>
        <p:nvPicPr>
          <p:cNvPr id="7172"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08850" y="42863"/>
            <a:ext cx="1800225"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1 - Τίτλος"/>
          <p:cNvSpPr txBox="1">
            <a:spLocks/>
          </p:cNvSpPr>
          <p:nvPr/>
        </p:nvSpPr>
        <p:spPr bwMode="auto">
          <a:xfrm>
            <a:off x="395288" y="2565400"/>
            <a:ext cx="8634412" cy="417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457200" indent="-457200"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defRPr/>
            </a:pPr>
            <a:endParaRPr lang="el-GR" altLang="el-GR" sz="2800" smtClean="0"/>
          </a:p>
          <a:p>
            <a:pPr eaLnBrk="1" hangingPunct="1">
              <a:spcBef>
                <a:spcPct val="0"/>
              </a:spcBef>
              <a:defRPr/>
            </a:pPr>
            <a:endParaRPr lang="el-GR" altLang="el-GR" sz="2800" smtClean="0"/>
          </a:p>
          <a:p>
            <a:pPr eaLnBrk="1" hangingPunct="1">
              <a:spcBef>
                <a:spcPct val="0"/>
              </a:spcBef>
              <a:defRPr/>
            </a:pPr>
            <a:r>
              <a:rPr lang="el-GR" altLang="el-GR" sz="2400" b="1" smtClean="0">
                <a:effectLst>
                  <a:outerShdw blurRad="38100" dist="38100" dir="2700000" algn="tl">
                    <a:srgbClr val="C0C0C0"/>
                  </a:outerShdw>
                </a:effectLst>
              </a:rPr>
              <a:t>Ο Δήμος Χερσονήσου σε συνεργασία με τον Φορέα Διαχείρισης Στερεών Απορριμμάτων (ΦΟΔΣΑ) Βόρειας Πεδιάδας, μετά την έγκριση του ΠΕΣΔΑ Κρήτης, κατέθεσε φάκελο τεχνικής  μελέτης κατασκευής μονάδας Μηχανικής Διαλογής Σύμμεικτων Απορριμμάτων και Κομποστοποίσησης Οργανικού Κλάσματος, προϋπολογισμού</a:t>
            </a:r>
            <a:r>
              <a:rPr lang="el-GR" altLang="el-GR" sz="2400" b="1" smtClean="0"/>
              <a:t> </a:t>
            </a:r>
            <a:r>
              <a:rPr lang="el-GR" altLang="el-GR" sz="2400" b="1" smtClean="0">
                <a:solidFill>
                  <a:srgbClr val="FF0000"/>
                </a:solidFill>
                <a:effectLst>
                  <a:outerShdw blurRad="38100" dist="38100" dir="2700000" algn="tl">
                    <a:srgbClr val="C0C0C0"/>
                  </a:outerShdw>
                </a:effectLst>
              </a:rPr>
              <a:t>32.000.000 €, </a:t>
            </a:r>
            <a:r>
              <a:rPr lang="el-GR" altLang="el-GR" sz="2400" b="1" smtClean="0">
                <a:effectLst>
                  <a:outerShdw blurRad="38100" dist="38100" dir="2700000" algn="tl">
                    <a:srgbClr val="C0C0C0"/>
                  </a:outerShdw>
                </a:effectLst>
              </a:rPr>
              <a:t>στην Ενδιάμεση Διαχειριστική Αρχή (ΕΔΑ) της Περιφέρειας Κρήτης</a:t>
            </a:r>
            <a:endParaRPr lang="en-US" altLang="el-GR" sz="2400" b="1" smtClean="0">
              <a:solidFill>
                <a:srgbClr val="FF0000"/>
              </a:solidFill>
              <a:effectLst>
                <a:outerShdw blurRad="38100" dist="38100" dir="2700000" algn="tl">
                  <a:srgbClr val="C0C0C0"/>
                </a:outerShdw>
              </a:effectLst>
            </a:endParaRPr>
          </a:p>
          <a:p>
            <a:pPr eaLnBrk="1" hangingPunct="1">
              <a:spcBef>
                <a:spcPct val="0"/>
              </a:spcBef>
              <a:buFontTx/>
              <a:buNone/>
              <a:defRPr/>
            </a:pPr>
            <a:endParaRPr lang="el-GR" altLang="el-GR" sz="2400" b="1" smtClean="0">
              <a:effectLst>
                <a:outerShdw blurRad="38100" dist="38100" dir="2700000" algn="tl">
                  <a:srgbClr val="C0C0C0"/>
                </a:outerShdw>
              </a:effectLst>
            </a:endParaRPr>
          </a:p>
          <a:p>
            <a:pPr eaLnBrk="1" hangingPunct="1">
              <a:spcBef>
                <a:spcPct val="0"/>
              </a:spcBef>
              <a:defRPr/>
            </a:pPr>
            <a:r>
              <a:rPr lang="el-GR" altLang="el-GR" sz="2400" b="1" smtClean="0">
                <a:effectLst>
                  <a:outerShdw blurRad="38100" dist="38100" dir="2700000" algn="tl">
                    <a:srgbClr val="C0C0C0"/>
                  </a:outerShdw>
                </a:effectLst>
              </a:rPr>
              <a:t>Πιλοτική εφαρμογή του συστήματος </a:t>
            </a:r>
            <a:r>
              <a:rPr lang="en-US" altLang="el-GR" sz="2400" b="1" smtClean="0">
                <a:solidFill>
                  <a:srgbClr val="FF0000"/>
                </a:solidFill>
                <a:effectLst>
                  <a:outerShdw blurRad="38100" dist="38100" dir="2700000" algn="tl">
                    <a:srgbClr val="C0C0C0"/>
                  </a:outerShdw>
                </a:effectLst>
              </a:rPr>
              <a:t>“PAY AS YOU TRHOW” </a:t>
            </a:r>
            <a:r>
              <a:rPr lang="en-US" altLang="el-GR" sz="2400" b="1" smtClean="0">
                <a:effectLst>
                  <a:outerShdw blurRad="38100" dist="38100" dir="2700000" algn="tl">
                    <a:srgbClr val="C0C0C0"/>
                  </a:outerShdw>
                </a:effectLst>
              </a:rPr>
              <a:t> </a:t>
            </a:r>
            <a:r>
              <a:rPr lang="el-GR" altLang="el-GR" sz="2400" b="1" smtClean="0">
                <a:effectLst>
                  <a:outerShdw blurRad="38100" dist="38100" dir="2700000" algn="tl">
                    <a:srgbClr val="C0C0C0"/>
                  </a:outerShdw>
                </a:effectLst>
              </a:rPr>
              <a:t>σε επιλεγμένο δείγμα ξενοδοχειακών μονάδων </a:t>
            </a:r>
          </a:p>
          <a:p>
            <a:pPr eaLnBrk="1" hangingPunct="1">
              <a:spcBef>
                <a:spcPct val="0"/>
              </a:spcBef>
              <a:buFontTx/>
              <a:buNone/>
              <a:defRPr/>
            </a:pPr>
            <a:endParaRPr lang="el-GR" altLang="el-GR" sz="2800" b="1" smtClean="0">
              <a:solidFill>
                <a:srgbClr val="FF0000"/>
              </a:solidFill>
              <a:effectLst>
                <a:outerShdw blurRad="38100" dist="38100" dir="2700000" algn="tl">
                  <a:srgbClr val="C0C0C0"/>
                </a:outerShdw>
              </a:effectLst>
            </a:endParaRPr>
          </a:p>
          <a:p>
            <a:pPr eaLnBrk="1" hangingPunct="1">
              <a:spcBef>
                <a:spcPct val="0"/>
              </a:spcBef>
              <a:defRPr/>
            </a:pPr>
            <a:endParaRPr lang="el-GR" altLang="el-GR" sz="2800" b="1" smtClean="0">
              <a:solidFill>
                <a:srgbClr val="FF00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 name="1 - Τίτλος"/>
          <p:cNvSpPr>
            <a:spLocks noGrp="1"/>
          </p:cNvSpPr>
          <p:nvPr>
            <p:ph type="ctrTitle"/>
          </p:nvPr>
        </p:nvSpPr>
        <p:spPr>
          <a:xfrm>
            <a:off x="2339975" y="1589088"/>
            <a:ext cx="5545138" cy="1552575"/>
          </a:xfrm>
        </p:spPr>
        <p:txBody>
          <a:bodyPr/>
          <a:lstStyle/>
          <a:p>
            <a:pPr eaLnBrk="1" hangingPunct="1">
              <a:defRPr/>
            </a:pPr>
            <a:r>
              <a:rPr lang="el-GR" sz="3600" b="1" dirty="0" smtClean="0">
                <a:effectLst>
                  <a:outerShdw blurRad="38100" dist="38100" dir="2700000" algn="tl">
                    <a:srgbClr val="000000">
                      <a:alpha val="43137"/>
                    </a:srgbClr>
                  </a:outerShdw>
                </a:effectLst>
              </a:rPr>
              <a:t/>
            </a:r>
            <a:br>
              <a:rPr lang="el-GR" sz="3600" b="1" dirty="0" smtClean="0">
                <a:effectLst>
                  <a:outerShdw blurRad="38100" dist="38100" dir="2700000" algn="tl">
                    <a:srgbClr val="000000">
                      <a:alpha val="43137"/>
                    </a:srgbClr>
                  </a:outerShdw>
                </a:effectLst>
              </a:rPr>
            </a:br>
            <a:r>
              <a:rPr lang="el-GR" sz="3600" b="1" dirty="0" smtClean="0">
                <a:solidFill>
                  <a:srgbClr val="FF0000"/>
                </a:solidFill>
                <a:effectLst>
                  <a:outerShdw blurRad="38100" dist="38100" dir="2700000" algn="tl">
                    <a:srgbClr val="000000">
                      <a:alpha val="43137"/>
                    </a:srgbClr>
                  </a:outerShdw>
                </a:effectLst>
              </a:rPr>
              <a:t>Σύστημα «Πληρώνω Όσο Πετάω»</a:t>
            </a:r>
            <a:br>
              <a:rPr lang="el-GR" sz="3600" b="1" dirty="0" smtClean="0">
                <a:solidFill>
                  <a:srgbClr val="FF0000"/>
                </a:solidFill>
                <a:effectLst>
                  <a:outerShdw blurRad="38100" dist="38100" dir="2700000" algn="tl">
                    <a:srgbClr val="000000">
                      <a:alpha val="43137"/>
                    </a:srgbClr>
                  </a:outerShdw>
                </a:effectLst>
              </a:rPr>
            </a:br>
            <a:endParaRPr lang="el-GR" altLang="el-GR" sz="3600" b="1" dirty="0" smtClean="0">
              <a:solidFill>
                <a:srgbClr val="FF0000"/>
              </a:solidFill>
              <a:effectLst>
                <a:outerShdw blurRad="38100" dist="38100" dir="2700000" algn="tl">
                  <a:srgbClr val="000000">
                    <a:alpha val="43137"/>
                  </a:srgbClr>
                </a:outerShdw>
              </a:effectLst>
            </a:endParaRPr>
          </a:p>
        </p:txBody>
      </p:sp>
      <p:pic>
        <p:nvPicPr>
          <p:cNvPr id="8196"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07263" y="44450"/>
            <a:ext cx="1801812"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Ορθογώνιο 2"/>
          <p:cNvSpPr/>
          <p:nvPr/>
        </p:nvSpPr>
        <p:spPr>
          <a:xfrm>
            <a:off x="1116013" y="3141663"/>
            <a:ext cx="7777162" cy="3416300"/>
          </a:xfrm>
          <a:prstGeom prst="rect">
            <a:avLst/>
          </a:prstGeom>
        </p:spPr>
        <p:txBody>
          <a:bodyPr>
            <a:spAutoFit/>
          </a:bodyPr>
          <a:lstStyle/>
          <a:p>
            <a:pPr marL="342900" indent="-342900">
              <a:buFont typeface="Arial" pitchFamily="34" charset="0"/>
              <a:buChar char="•"/>
              <a:defRPr/>
            </a:pPr>
            <a:r>
              <a:rPr lang="el-GR" sz="2400" dirty="0" err="1">
                <a:effectLst>
                  <a:outerShdw blurRad="38100" dist="38100" dir="2700000" algn="tl">
                    <a:srgbClr val="000000">
                      <a:alpha val="43137"/>
                    </a:srgbClr>
                  </a:outerShdw>
                </a:effectLst>
              </a:rPr>
              <a:t>To</a:t>
            </a:r>
            <a:r>
              <a:rPr lang="el-GR" sz="2400" dirty="0">
                <a:effectLst>
                  <a:outerShdw blurRad="38100" dist="38100" dir="2700000" algn="tl">
                    <a:srgbClr val="000000">
                      <a:alpha val="43137"/>
                    </a:srgbClr>
                  </a:outerShdw>
                </a:effectLst>
              </a:rPr>
              <a:t> «</a:t>
            </a:r>
            <a:r>
              <a:rPr lang="el-GR" sz="2400" b="1" dirty="0" err="1">
                <a:effectLst>
                  <a:outerShdw blurRad="38100" dist="38100" dir="2700000" algn="tl">
                    <a:srgbClr val="000000">
                      <a:alpha val="43137"/>
                    </a:srgbClr>
                  </a:outerShdw>
                </a:effectLst>
              </a:rPr>
              <a:t>Pay</a:t>
            </a:r>
            <a:r>
              <a:rPr lang="el-GR" sz="2400" b="1" dirty="0">
                <a:effectLst>
                  <a:outerShdw blurRad="38100" dist="38100" dir="2700000" algn="tl">
                    <a:srgbClr val="000000">
                      <a:alpha val="43137"/>
                    </a:srgbClr>
                  </a:outerShdw>
                </a:effectLst>
              </a:rPr>
              <a:t> </a:t>
            </a:r>
            <a:r>
              <a:rPr lang="el-GR" sz="2400" b="1" dirty="0" err="1">
                <a:effectLst>
                  <a:outerShdw blurRad="38100" dist="38100" dir="2700000" algn="tl">
                    <a:srgbClr val="000000">
                      <a:alpha val="43137"/>
                    </a:srgbClr>
                  </a:outerShdw>
                </a:effectLst>
              </a:rPr>
              <a:t>As</a:t>
            </a:r>
            <a:r>
              <a:rPr lang="el-GR" sz="2400" b="1" dirty="0">
                <a:effectLst>
                  <a:outerShdw blurRad="38100" dist="38100" dir="2700000" algn="tl">
                    <a:srgbClr val="000000">
                      <a:alpha val="43137"/>
                    </a:srgbClr>
                  </a:outerShdw>
                </a:effectLst>
              </a:rPr>
              <a:t> </a:t>
            </a:r>
            <a:r>
              <a:rPr lang="el-GR" sz="2400" b="1" dirty="0" err="1">
                <a:effectLst>
                  <a:outerShdw blurRad="38100" dist="38100" dir="2700000" algn="tl">
                    <a:srgbClr val="000000">
                      <a:alpha val="43137"/>
                    </a:srgbClr>
                  </a:outerShdw>
                </a:effectLst>
              </a:rPr>
              <a:t>You</a:t>
            </a:r>
            <a:r>
              <a:rPr lang="el-GR" sz="2400" b="1" dirty="0">
                <a:effectLst>
                  <a:outerShdw blurRad="38100" dist="38100" dir="2700000" algn="tl">
                    <a:srgbClr val="000000">
                      <a:alpha val="43137"/>
                    </a:srgbClr>
                  </a:outerShdw>
                </a:effectLst>
              </a:rPr>
              <a:t> </a:t>
            </a:r>
            <a:r>
              <a:rPr lang="el-GR" sz="2400" b="1" dirty="0" err="1">
                <a:effectLst>
                  <a:outerShdw blurRad="38100" dist="38100" dir="2700000" algn="tl">
                    <a:srgbClr val="000000">
                      <a:alpha val="43137"/>
                    </a:srgbClr>
                  </a:outerShdw>
                </a:effectLst>
              </a:rPr>
              <a:t>Throw</a:t>
            </a:r>
            <a:r>
              <a:rPr lang="el-GR" sz="2400" b="1" dirty="0">
                <a:effectLst>
                  <a:outerShdw blurRad="38100" dist="38100" dir="2700000" algn="tl">
                    <a:srgbClr val="000000">
                      <a:alpha val="43137"/>
                    </a:srgbClr>
                  </a:outerShdw>
                </a:effectLst>
              </a:rPr>
              <a:t>»</a:t>
            </a:r>
            <a:r>
              <a:rPr lang="el-GR" sz="2400" dirty="0">
                <a:effectLst>
                  <a:outerShdw blurRad="38100" dist="38100" dir="2700000" algn="tl">
                    <a:srgbClr val="000000">
                      <a:alpha val="43137"/>
                    </a:srgbClr>
                  </a:outerShdw>
                </a:effectLst>
              </a:rPr>
              <a:t> είναι σύστημα τιμολόγησης υπηρεσιών διαχείρισης απορριμμάτων που βασίζεται στην αρχή </a:t>
            </a:r>
            <a:r>
              <a:rPr lang="el-GR" sz="2400" b="1" dirty="0">
                <a:effectLst>
                  <a:outerShdw blurRad="38100" dist="38100" dir="2700000" algn="tl">
                    <a:srgbClr val="000000">
                      <a:alpha val="43137"/>
                    </a:srgbClr>
                  </a:outerShdw>
                </a:effectLst>
              </a:rPr>
              <a:t>«ο </a:t>
            </a:r>
            <a:r>
              <a:rPr lang="el-GR" sz="2400" b="1" dirty="0" err="1">
                <a:effectLst>
                  <a:outerShdw blurRad="38100" dist="38100" dir="2700000" algn="tl">
                    <a:srgbClr val="000000">
                      <a:alpha val="43137"/>
                    </a:srgbClr>
                  </a:outerShdw>
                </a:effectLst>
              </a:rPr>
              <a:t>ρυπαίνων</a:t>
            </a:r>
            <a:r>
              <a:rPr lang="el-GR" sz="2400" b="1" dirty="0">
                <a:effectLst>
                  <a:outerShdw blurRad="38100" dist="38100" dir="2700000" algn="tl">
                    <a:srgbClr val="000000">
                      <a:alpha val="43137"/>
                    </a:srgbClr>
                  </a:outerShdw>
                </a:effectLst>
              </a:rPr>
              <a:t> πληρώνει»</a:t>
            </a:r>
          </a:p>
          <a:p>
            <a:pPr marL="342900" indent="-342900">
              <a:buFont typeface="Arial" pitchFamily="34" charset="0"/>
              <a:buChar char="•"/>
              <a:defRPr/>
            </a:pPr>
            <a:r>
              <a:rPr lang="el-GR" sz="2400" dirty="0">
                <a:effectLst>
                  <a:outerShdw blurRad="38100" dist="38100" dir="2700000" algn="tl">
                    <a:srgbClr val="000000">
                      <a:alpha val="43137"/>
                    </a:srgbClr>
                  </a:outerShdw>
                </a:effectLst>
              </a:rPr>
              <a:t>Αποτελεί μια άμεση συσχέτιση της ποσότητας των παραγόμενων αποβλήτων με τα τέλη που καλείται να πληρώσει ο </a:t>
            </a:r>
            <a:r>
              <a:rPr lang="el-GR" sz="2400" b="1" dirty="0">
                <a:effectLst>
                  <a:outerShdw blurRad="38100" dist="38100" dir="2700000" algn="tl">
                    <a:srgbClr val="000000">
                      <a:alpha val="43137"/>
                    </a:srgbClr>
                  </a:outerShdw>
                </a:effectLst>
              </a:rPr>
              <a:t>«παραγωγός»</a:t>
            </a:r>
          </a:p>
          <a:p>
            <a:pPr marL="342900" indent="-342900">
              <a:buFont typeface="Arial" pitchFamily="34" charset="0"/>
              <a:buChar char="•"/>
              <a:defRPr/>
            </a:pPr>
            <a:r>
              <a:rPr lang="el-GR" sz="2400" dirty="0">
                <a:effectLst>
                  <a:outerShdw blurRad="38100" dist="38100" dir="2700000" algn="tl">
                    <a:srgbClr val="000000">
                      <a:alpha val="43137"/>
                    </a:srgbClr>
                  </a:outerShdw>
                </a:effectLst>
              </a:rPr>
              <a:t>Όσο περισσότερα τα σύμμεικτα ΑΣΑ, τόσο περισσότερα τα τέλη, όσο περισσότερα καθαρά ανακυκλώσιμα, τόσο λιγότερα τα τέλη</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 name="1 - Τίτλος"/>
          <p:cNvSpPr>
            <a:spLocks noGrp="1"/>
          </p:cNvSpPr>
          <p:nvPr>
            <p:ph type="ctrTitle"/>
          </p:nvPr>
        </p:nvSpPr>
        <p:spPr>
          <a:xfrm>
            <a:off x="100013" y="3141663"/>
            <a:ext cx="8931275" cy="3454400"/>
          </a:xfrm>
        </p:spPr>
        <p:txBody>
          <a:bodyPr/>
          <a:lstStyle/>
          <a:p>
            <a:pPr>
              <a:defRPr/>
            </a:pPr>
            <a:r>
              <a:rPr lang="el-GR" altLang="el-GR" sz="3200" b="1" smtClean="0">
                <a:solidFill>
                  <a:srgbClr val="FF0000"/>
                </a:solidFill>
              </a:rPr>
              <a:t>Γιατί ο Δήμος Χερσονήσου </a:t>
            </a:r>
            <a:br>
              <a:rPr lang="el-GR" altLang="el-GR" sz="3200" b="1" smtClean="0">
                <a:solidFill>
                  <a:srgbClr val="FF0000"/>
                </a:solidFill>
              </a:rPr>
            </a:br>
            <a:r>
              <a:rPr lang="el-GR" altLang="el-GR" sz="3200" b="1" smtClean="0">
                <a:solidFill>
                  <a:srgbClr val="FF0000"/>
                </a:solidFill>
              </a:rPr>
              <a:t>οφείλει να εφαρμόσει </a:t>
            </a:r>
            <a:r>
              <a:rPr lang="en-US" altLang="el-GR" sz="3200" b="1" smtClean="0">
                <a:solidFill>
                  <a:srgbClr val="FF0000"/>
                </a:solidFill>
              </a:rPr>
              <a:t>PAYT</a:t>
            </a:r>
            <a:r>
              <a:rPr lang="el-GR" altLang="el-GR" sz="3200" b="1" smtClean="0">
                <a:solidFill>
                  <a:srgbClr val="FF0000"/>
                </a:solidFill>
              </a:rPr>
              <a:t>;</a:t>
            </a:r>
            <a:br>
              <a:rPr lang="el-GR" altLang="el-GR" sz="3200" b="1" smtClean="0">
                <a:solidFill>
                  <a:srgbClr val="FF0000"/>
                </a:solidFill>
              </a:rPr>
            </a:br>
            <a:r>
              <a:rPr lang="el-GR" altLang="el-GR" sz="3200" b="1" smtClean="0">
                <a:effectLst>
                  <a:outerShdw blurRad="38100" dist="38100" dir="2700000" algn="tl">
                    <a:srgbClr val="C0C0C0"/>
                  </a:outerShdw>
                </a:effectLst>
              </a:rPr>
              <a:t/>
            </a:r>
            <a:br>
              <a:rPr lang="el-GR" altLang="el-GR" sz="32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Μελέτη που εκπονήθηκε  ειδικά για τις ξενοδοχειακές μονάδες του Δήμου, από το  Εργαστήριο Διαχείρισης  Στερεών Υπολειμμάτων &amp; Υγρών Αποβλήτων του ΤΕΙ ΚΡΗΤΗΣ , επιβεβαιώνει ότι τα τέλη που οι ξενοδοχειακές μονάδες πληρώνουν στο Δήμο, για την διαχείριση των ΑΣΑ (αποκομιδή- μεταφορά- τελική διάθεση) είναι </a:t>
            </a:r>
            <a:r>
              <a:rPr lang="el-GR" altLang="el-GR" sz="2000" b="1" smtClean="0">
                <a:solidFill>
                  <a:srgbClr val="FF0000"/>
                </a:solidFill>
                <a:effectLst>
                  <a:outerShdw blurRad="38100" dist="38100" dir="2700000" algn="tl">
                    <a:srgbClr val="C0C0C0"/>
                  </a:outerShdw>
                </a:effectLst>
              </a:rPr>
              <a:t>κατά πολύ λιγότερα </a:t>
            </a:r>
            <a:r>
              <a:rPr lang="el-GR" altLang="el-GR" sz="2000" b="1" smtClean="0">
                <a:effectLst>
                  <a:outerShdw blurRad="38100" dist="38100" dir="2700000" algn="tl">
                    <a:srgbClr val="C0C0C0"/>
                  </a:outerShdw>
                </a:effectLst>
              </a:rPr>
              <a:t>του πραγματικού κόστους που καλείται να καταβάλει ο Δήμος </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Το </a:t>
            </a:r>
            <a:r>
              <a:rPr lang="en-US" altLang="el-GR" sz="2000" b="1" smtClean="0">
                <a:effectLst>
                  <a:outerShdw blurRad="38100" dist="38100" dir="2700000" algn="tl">
                    <a:srgbClr val="C0C0C0"/>
                  </a:outerShdw>
                </a:effectLst>
              </a:rPr>
              <a:t>PAYT </a:t>
            </a:r>
            <a:r>
              <a:rPr lang="el-GR" altLang="el-GR" sz="2000" b="1" smtClean="0">
                <a:effectLst>
                  <a:outerShdw blurRad="38100" dist="38100" dir="2700000" algn="tl">
                    <a:srgbClr val="C0C0C0"/>
                  </a:outerShdw>
                </a:effectLst>
              </a:rPr>
              <a:t>θεωρείται ένα </a:t>
            </a:r>
            <a:r>
              <a:rPr lang="el-GR" altLang="el-GR" sz="2000" b="1" smtClean="0">
                <a:solidFill>
                  <a:srgbClr val="FF0000"/>
                </a:solidFill>
                <a:effectLst>
                  <a:outerShdw blurRad="38100" dist="38100" dir="2700000" algn="tl">
                    <a:srgbClr val="C0C0C0"/>
                  </a:outerShdw>
                </a:effectLst>
              </a:rPr>
              <a:t>δικαιότερο σύστημα </a:t>
            </a:r>
            <a:r>
              <a:rPr lang="el-GR" altLang="el-GR" sz="2000" b="1" smtClean="0">
                <a:effectLst>
                  <a:outerShdw blurRad="38100" dist="38100" dir="2700000" algn="tl">
                    <a:srgbClr val="C0C0C0"/>
                  </a:outerShdw>
                </a:effectLst>
              </a:rPr>
              <a:t>αφού τα τέλη που πληρώνει κάθε νοικοκυριό ή επιχείρηση συνδέονται με την ποσότητα των απορριμμάτων που παράγει, ενώ ταυτόχρονα δημιουργεί ένα επιπλέον κίνητρο για συμμετοχή στην ανακύκλωση για τις επιχειρήσεις που δεν συμμετέχουν ενεργά σε αυτή. </a:t>
            </a:r>
            <a:br>
              <a:rPr lang="el-GR" altLang="el-GR" sz="2000" b="1" smtClean="0">
                <a:effectLst>
                  <a:outerShdw blurRad="38100" dist="38100" dir="2700000" algn="tl">
                    <a:srgbClr val="C0C0C0"/>
                  </a:outerShdw>
                </a:effectLst>
              </a:rPr>
            </a:br>
            <a:r>
              <a:rPr lang="el-GR" altLang="el-GR" sz="2400" b="1" smtClean="0">
                <a:effectLst>
                  <a:outerShdw blurRad="38100" dist="38100" dir="2700000" algn="tl">
                    <a:srgbClr val="C0C0C0"/>
                  </a:outerShdw>
                </a:effectLst>
              </a:rPr>
              <a:t/>
            </a:r>
            <a:br>
              <a:rPr lang="el-GR" altLang="el-GR" sz="2400" b="1" smtClean="0">
                <a:effectLst>
                  <a:outerShdw blurRad="38100" dist="38100" dir="2700000" algn="tl">
                    <a:srgbClr val="C0C0C0"/>
                  </a:outerShdw>
                </a:effectLst>
              </a:rPr>
            </a:br>
            <a:r>
              <a:rPr lang="el-GR" altLang="el-GR" sz="2400" b="1" smtClean="0">
                <a:effectLst>
                  <a:outerShdw blurRad="38100" dist="38100" dir="2700000" algn="tl">
                    <a:srgbClr val="C0C0C0"/>
                  </a:outerShdw>
                </a:effectLst>
              </a:rPr>
              <a:t/>
            </a:r>
            <a:br>
              <a:rPr lang="el-GR" altLang="el-GR" sz="2400" b="1" smtClean="0">
                <a:effectLst>
                  <a:outerShdw blurRad="38100" dist="38100" dir="2700000" algn="tl">
                    <a:srgbClr val="C0C0C0"/>
                  </a:outerShdw>
                </a:effectLst>
              </a:rPr>
            </a:br>
            <a:r>
              <a:rPr lang="el-GR" altLang="el-GR" sz="2400" b="1" smtClean="0">
                <a:effectLst>
                  <a:outerShdw blurRad="38100" dist="38100" dir="2700000" algn="tl">
                    <a:srgbClr val="C0C0C0"/>
                  </a:outerShdw>
                </a:effectLst>
              </a:rPr>
              <a:t/>
            </a:r>
            <a:br>
              <a:rPr lang="el-GR" altLang="el-GR" sz="2400" b="1" smtClean="0">
                <a:effectLst>
                  <a:outerShdw blurRad="38100" dist="38100" dir="2700000" algn="tl">
                    <a:srgbClr val="C0C0C0"/>
                  </a:outerShdw>
                </a:effectLst>
              </a:rPr>
            </a:br>
            <a:endParaRPr lang="el-GR" altLang="el-GR" sz="2400" b="1" smtClean="0">
              <a:effectLst>
                <a:outerShdw blurRad="38100" dist="38100" dir="2700000" algn="tl">
                  <a:srgbClr val="C0C0C0"/>
                </a:outerShdw>
              </a:effectLst>
            </a:endParaRPr>
          </a:p>
        </p:txBody>
      </p:sp>
      <p:pic>
        <p:nvPicPr>
          <p:cNvPr id="9220"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Δεξιό βέλος 4"/>
          <p:cNvSpPr/>
          <p:nvPr/>
        </p:nvSpPr>
        <p:spPr>
          <a:xfrm>
            <a:off x="8101013" y="6381750"/>
            <a:ext cx="863600" cy="371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0" name="1 - Τίτλος"/>
          <p:cNvSpPr>
            <a:spLocks noGrp="1"/>
          </p:cNvSpPr>
          <p:nvPr>
            <p:ph type="ctrTitle"/>
          </p:nvPr>
        </p:nvSpPr>
        <p:spPr>
          <a:xfrm>
            <a:off x="100013" y="2997200"/>
            <a:ext cx="8931275" cy="3598863"/>
          </a:xfrm>
        </p:spPr>
        <p:txBody>
          <a:bodyPr/>
          <a:lstStyle/>
          <a:p>
            <a:pPr>
              <a:defRPr/>
            </a:pPr>
            <a:r>
              <a:rPr lang="el-GR" altLang="el-GR" sz="2400" b="1" smtClean="0">
                <a:effectLst>
                  <a:outerShdw blurRad="38100" dist="38100" dir="2700000" algn="tl">
                    <a:srgbClr val="C0C0C0"/>
                  </a:outerShdw>
                </a:effectLst>
              </a:rPr>
              <a:t/>
            </a:r>
            <a:br>
              <a:rPr lang="el-GR" altLang="el-GR" sz="2400" b="1" smtClean="0">
                <a:effectLst>
                  <a:outerShdw blurRad="38100" dist="38100" dir="2700000" algn="tl">
                    <a:srgbClr val="C0C0C0"/>
                  </a:outerShdw>
                </a:effectLst>
              </a:rPr>
            </a:br>
            <a:r>
              <a:rPr lang="el-GR" altLang="el-GR" sz="2400" b="1" smtClean="0">
                <a:effectLst>
                  <a:outerShdw blurRad="38100" dist="38100" dir="2700000" algn="tl">
                    <a:srgbClr val="C0C0C0"/>
                  </a:outerShdw>
                </a:effectLst>
              </a:rPr>
              <a:t/>
            </a:r>
            <a:br>
              <a:rPr lang="el-GR" altLang="el-GR" sz="2400" b="1" smtClean="0">
                <a:effectLst>
                  <a:outerShdw blurRad="38100" dist="38100" dir="2700000" algn="tl">
                    <a:srgbClr val="C0C0C0"/>
                  </a:outerShdw>
                </a:effectLst>
              </a:rPr>
            </a:br>
            <a:r>
              <a:rPr lang="el-GR" altLang="el-GR" sz="3200" b="1" smtClean="0">
                <a:solidFill>
                  <a:srgbClr val="FF0000"/>
                </a:solidFill>
                <a:effectLst>
                  <a:outerShdw blurRad="38100" dist="38100" dir="2700000" algn="tl">
                    <a:srgbClr val="C0C0C0"/>
                  </a:outerShdw>
                </a:effectLst>
              </a:rPr>
              <a:t>Γιατί ο Δήμος Χερσονήσου </a:t>
            </a:r>
            <a:br>
              <a:rPr lang="el-GR" altLang="el-GR" sz="3200" b="1" smtClean="0">
                <a:solidFill>
                  <a:srgbClr val="FF0000"/>
                </a:solidFill>
                <a:effectLst>
                  <a:outerShdw blurRad="38100" dist="38100" dir="2700000" algn="tl">
                    <a:srgbClr val="C0C0C0"/>
                  </a:outerShdw>
                </a:effectLst>
              </a:rPr>
            </a:br>
            <a:r>
              <a:rPr lang="el-GR" altLang="el-GR" sz="3200" b="1" smtClean="0">
                <a:solidFill>
                  <a:srgbClr val="FF0000"/>
                </a:solidFill>
                <a:effectLst>
                  <a:outerShdw blurRad="38100" dist="38100" dir="2700000" algn="tl">
                    <a:srgbClr val="C0C0C0"/>
                  </a:outerShdw>
                </a:effectLst>
              </a:rPr>
              <a:t>οφείλει να εφαρμόσει </a:t>
            </a:r>
            <a:r>
              <a:rPr lang="en-US" altLang="el-GR" sz="3200" b="1" smtClean="0">
                <a:solidFill>
                  <a:srgbClr val="FF0000"/>
                </a:solidFill>
                <a:effectLst>
                  <a:outerShdw blurRad="38100" dist="38100" dir="2700000" algn="tl">
                    <a:srgbClr val="C0C0C0"/>
                  </a:outerShdw>
                </a:effectLst>
              </a:rPr>
              <a:t>PAYT</a:t>
            </a:r>
            <a:r>
              <a:rPr lang="el-GR" altLang="el-GR" sz="3200" b="1" smtClean="0">
                <a:solidFill>
                  <a:srgbClr val="FF0000"/>
                </a:solidFill>
                <a:effectLst>
                  <a:outerShdw blurRad="38100" dist="38100" dir="2700000" algn="tl">
                    <a:srgbClr val="C0C0C0"/>
                  </a:outerShdw>
                </a:effectLst>
              </a:rPr>
              <a:t>;</a:t>
            </a:r>
            <a:br>
              <a:rPr lang="el-GR" altLang="el-GR" sz="3200" b="1" smtClean="0">
                <a:solidFill>
                  <a:srgbClr val="FF0000"/>
                </a:solidFill>
                <a:effectLst>
                  <a:outerShdw blurRad="38100" dist="38100" dir="2700000" algn="tl">
                    <a:srgbClr val="C0C0C0"/>
                  </a:outerShdw>
                </a:effectLst>
              </a:rPr>
            </a:br>
            <a:r>
              <a:rPr lang="el-GR" altLang="el-GR" sz="2000" b="1" smtClean="0">
                <a:effectLst>
                  <a:outerShdw blurRad="38100" dist="38100" dir="2700000" algn="tl">
                    <a:srgbClr val="C0C0C0"/>
                  </a:outerShdw>
                </a:effectLst>
              </a:rPr>
              <a:t>Για την εφαρμογή ενός πλήρους και ολοκληρωμένου συστήματος διαχείρισης  από το Δήμο το κόστος της διαχείρισης θα αυξηθεί κατά πολύ. Από </a:t>
            </a:r>
            <a:r>
              <a:rPr lang="el-GR" altLang="el-GR" sz="2000" b="1" smtClean="0">
                <a:solidFill>
                  <a:srgbClr val="FF0000"/>
                </a:solidFill>
                <a:effectLst>
                  <a:outerShdw blurRad="38100" dist="38100" dir="2700000" algn="tl">
                    <a:srgbClr val="C0C0C0"/>
                  </a:outerShdw>
                </a:effectLst>
              </a:rPr>
              <a:t>23,4 € / </a:t>
            </a:r>
            <a:r>
              <a:rPr lang="en-US" altLang="el-GR" sz="2000" b="1" smtClean="0">
                <a:solidFill>
                  <a:srgbClr val="FF0000"/>
                </a:solidFill>
                <a:effectLst>
                  <a:outerShdw blurRad="38100" dist="38100" dir="2700000" algn="tl">
                    <a:srgbClr val="C0C0C0"/>
                  </a:outerShdw>
                </a:effectLst>
              </a:rPr>
              <a:t>tn </a:t>
            </a:r>
            <a:r>
              <a:rPr lang="el-GR" altLang="el-GR" sz="2000" b="1" smtClean="0">
                <a:solidFill>
                  <a:srgbClr val="FF0000"/>
                </a:solidFill>
                <a:effectLst>
                  <a:outerShdw blurRad="38100" dist="38100" dir="2700000" algn="tl">
                    <a:srgbClr val="C0C0C0"/>
                  </a:outerShdw>
                </a:effectLst>
              </a:rPr>
              <a:t> </a:t>
            </a:r>
            <a:r>
              <a:rPr lang="el-GR" altLang="el-GR" sz="2000" b="1" smtClean="0">
                <a:effectLst>
                  <a:outerShdw blurRad="38100" dist="38100" dir="2700000" algn="tl">
                    <a:srgbClr val="C0C0C0"/>
                  </a:outerShdw>
                </a:effectLst>
              </a:rPr>
              <a:t>ΑΣΑ  που σήμερα πληρώνεται στο ΧΥΤΑ το κόστος αναμένεται να ανέλθει στα   </a:t>
            </a:r>
            <a:r>
              <a:rPr lang="el-GR" altLang="el-GR" sz="2000" b="1" smtClean="0">
                <a:solidFill>
                  <a:srgbClr val="FF0000"/>
                </a:solidFill>
                <a:effectLst>
                  <a:outerShdw blurRad="38100" dist="38100" dir="2700000" algn="tl">
                    <a:srgbClr val="C0C0C0"/>
                  </a:outerShdw>
                </a:effectLst>
              </a:rPr>
              <a:t>60-80 €/</a:t>
            </a:r>
            <a:r>
              <a:rPr lang="en-US" altLang="el-GR" sz="2000" b="1" smtClean="0">
                <a:solidFill>
                  <a:srgbClr val="FF0000"/>
                </a:solidFill>
                <a:effectLst>
                  <a:outerShdw blurRad="38100" dist="38100" dir="2700000" algn="tl">
                    <a:srgbClr val="C0C0C0"/>
                  </a:outerShdw>
                </a:effectLst>
              </a:rPr>
              <a:t>tn</a:t>
            </a:r>
            <a:br>
              <a:rPr lang="en-US" altLang="el-GR" sz="2000" b="1" smtClean="0">
                <a:solidFill>
                  <a:srgbClr val="FF0000"/>
                </a:solidFill>
                <a:effectLst>
                  <a:outerShdw blurRad="38100" dist="38100" dir="2700000" algn="tl">
                    <a:srgbClr val="C0C0C0"/>
                  </a:outerShdw>
                </a:effectLst>
              </a:rPr>
            </a:br>
            <a:r>
              <a:rPr lang="el-GR" altLang="el-GR" sz="2000" b="1" smtClean="0">
                <a:effectLst>
                  <a:outerShdw blurRad="38100" dist="38100" dir="2700000" algn="tl">
                    <a:srgbClr val="C0C0C0"/>
                  </a:outerShdw>
                </a:effectLst>
              </a:rPr>
              <a:t>Η οικονομική κρίση οδηγεί σε υποχώρηση και υποβάθμιση των θεμάτων της περιβαλλοντικής προστασίας με πρόσχημα  την «εξασφάλιση της επιβίωσης» που σαν αποτέλεσμα  έχει την ανεξέλεγκτη διαχείριση και το συνεχώς αυξανόμενο κόστος διαχείρισης</a:t>
            </a:r>
            <a:br>
              <a:rPr lang="el-GR" altLang="el-GR" sz="2000" b="1" smtClean="0">
                <a:effectLst>
                  <a:outerShdw blurRad="38100" dist="38100" dir="2700000" algn="tl">
                    <a:srgbClr val="C0C0C0"/>
                  </a:outerShdw>
                </a:effectLst>
              </a:rPr>
            </a:br>
            <a:r>
              <a:rPr lang="el-GR" altLang="el-GR" sz="2000" b="1" smtClean="0">
                <a:effectLst>
                  <a:outerShdw blurRad="38100" dist="38100" dir="2700000" algn="tl">
                    <a:srgbClr val="C0C0C0"/>
                  </a:outerShdw>
                </a:effectLst>
              </a:rPr>
              <a:t>Τέλος, οφείλουμε να κινηθούμε προς την κατεύθυνση της εναρμόνισης προς τις Ευρωπαϊκές</a:t>
            </a:r>
            <a:r>
              <a:rPr lang="en-US" altLang="el-GR" sz="2000" b="1" smtClean="0">
                <a:effectLst>
                  <a:outerShdw blurRad="38100" dist="38100" dir="2700000" algn="tl">
                    <a:srgbClr val="C0C0C0"/>
                  </a:outerShdw>
                </a:effectLst>
              </a:rPr>
              <a:t> </a:t>
            </a:r>
            <a:r>
              <a:rPr lang="el-GR" altLang="el-GR" sz="2000" b="1" smtClean="0">
                <a:effectLst>
                  <a:outerShdw blurRad="38100" dist="38100" dir="2700000" algn="tl">
                    <a:srgbClr val="C0C0C0"/>
                  </a:outerShdw>
                </a:effectLst>
              </a:rPr>
              <a:t>Οδηγίες και την επίτευξη των στόχων που αφορούν στην ανακύκλωση και την εκτροπή από την ταφή οργανικών και ανακυκλώσιμων υλικών </a:t>
            </a:r>
            <a:r>
              <a:rPr lang="en-US" altLang="el-GR" sz="2000" b="1" smtClean="0">
                <a:solidFill>
                  <a:srgbClr val="FF0000"/>
                </a:solidFill>
                <a:effectLst>
                  <a:outerShdw blurRad="38100" dist="38100" dir="2700000" algn="tl">
                    <a:srgbClr val="C0C0C0"/>
                  </a:outerShdw>
                </a:effectLst>
              </a:rPr>
              <a:t/>
            </a:r>
            <a:br>
              <a:rPr lang="en-US" altLang="el-GR" sz="2000" b="1" smtClean="0">
                <a:solidFill>
                  <a:srgbClr val="FF0000"/>
                </a:solidFill>
                <a:effectLst>
                  <a:outerShdw blurRad="38100" dist="38100" dir="2700000" algn="tl">
                    <a:srgbClr val="C0C0C0"/>
                  </a:outerShdw>
                </a:effectLst>
              </a:rPr>
            </a:br>
            <a:r>
              <a:rPr lang="en-US" altLang="el-GR" sz="2400" b="1" smtClean="0">
                <a:solidFill>
                  <a:srgbClr val="FF0000"/>
                </a:solidFill>
                <a:effectLst>
                  <a:outerShdw blurRad="38100" dist="38100" dir="2700000" algn="tl">
                    <a:srgbClr val="C0C0C0"/>
                  </a:outerShdw>
                </a:effectLst>
              </a:rPr>
              <a:t/>
            </a:r>
            <a:br>
              <a:rPr lang="en-US" altLang="el-GR" sz="2400" b="1" smtClean="0">
                <a:solidFill>
                  <a:srgbClr val="FF0000"/>
                </a:solidFill>
                <a:effectLst>
                  <a:outerShdw blurRad="38100" dist="38100" dir="2700000" algn="tl">
                    <a:srgbClr val="C0C0C0"/>
                  </a:outerShdw>
                </a:effectLst>
              </a:rPr>
            </a:br>
            <a:r>
              <a:rPr lang="en-US" altLang="el-GR" sz="2400" b="1" smtClean="0">
                <a:solidFill>
                  <a:srgbClr val="FF0000"/>
                </a:solidFill>
                <a:effectLst>
                  <a:outerShdw blurRad="38100" dist="38100" dir="2700000" algn="tl">
                    <a:srgbClr val="C0C0C0"/>
                  </a:outerShdw>
                </a:effectLst>
              </a:rPr>
              <a:t/>
            </a:r>
            <a:br>
              <a:rPr lang="en-US" altLang="el-GR" sz="2400" b="1" smtClean="0">
                <a:solidFill>
                  <a:srgbClr val="FF0000"/>
                </a:solidFill>
                <a:effectLst>
                  <a:outerShdw blurRad="38100" dist="38100" dir="2700000" algn="tl">
                    <a:srgbClr val="C0C0C0"/>
                  </a:outerShdw>
                </a:effectLst>
              </a:rPr>
            </a:br>
            <a:r>
              <a:rPr lang="el-GR" altLang="el-GR" sz="2400" b="1" smtClean="0">
                <a:effectLst>
                  <a:outerShdw blurRad="38100" dist="38100" dir="2700000" algn="tl">
                    <a:srgbClr val="C0C0C0"/>
                  </a:outerShdw>
                </a:effectLst>
              </a:rPr>
              <a:t/>
            </a:r>
            <a:br>
              <a:rPr lang="el-GR" altLang="el-GR" sz="2400" b="1" smtClean="0">
                <a:effectLst>
                  <a:outerShdw blurRad="38100" dist="38100" dir="2700000" algn="tl">
                    <a:srgbClr val="C0C0C0"/>
                  </a:outerShdw>
                </a:effectLst>
              </a:rPr>
            </a:br>
            <a:r>
              <a:rPr lang="el-GR" altLang="el-GR" sz="2400" b="1" smtClean="0">
                <a:effectLst>
                  <a:outerShdw blurRad="38100" dist="38100" dir="2700000" algn="tl">
                    <a:srgbClr val="C0C0C0"/>
                  </a:outerShdw>
                </a:effectLst>
              </a:rPr>
              <a:t/>
            </a:r>
            <a:br>
              <a:rPr lang="el-GR" altLang="el-GR" sz="2400" b="1" smtClean="0">
                <a:effectLst>
                  <a:outerShdw blurRad="38100" dist="38100" dir="2700000" algn="tl">
                    <a:srgbClr val="C0C0C0"/>
                  </a:outerShdw>
                </a:effectLst>
              </a:rPr>
            </a:br>
            <a:r>
              <a:rPr lang="el-GR" altLang="el-GR" sz="2400" b="1" smtClean="0">
                <a:effectLst>
                  <a:outerShdw blurRad="38100" dist="38100" dir="2700000" algn="tl">
                    <a:srgbClr val="C0C0C0"/>
                  </a:outerShdw>
                </a:effectLst>
              </a:rPr>
              <a:t/>
            </a:r>
            <a:br>
              <a:rPr lang="el-GR" altLang="el-GR" sz="2400" b="1" smtClean="0">
                <a:effectLst>
                  <a:outerShdw blurRad="38100" dist="38100" dir="2700000" algn="tl">
                    <a:srgbClr val="C0C0C0"/>
                  </a:outerShdw>
                </a:effectLst>
              </a:rPr>
            </a:br>
            <a:endParaRPr lang="el-GR" altLang="el-GR" sz="2400" b="1" smtClean="0">
              <a:effectLst>
                <a:outerShdw blurRad="38100" dist="38100" dir="2700000" algn="tl">
                  <a:srgbClr val="C0C0C0"/>
                </a:outerShdw>
              </a:effectLst>
            </a:endParaRPr>
          </a:p>
        </p:txBody>
      </p:sp>
      <p:pic>
        <p:nvPicPr>
          <p:cNvPr id="10244" name="Εικόνα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115888"/>
            <a:ext cx="18018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Δεξιό βέλος 4"/>
          <p:cNvSpPr/>
          <p:nvPr/>
        </p:nvSpPr>
        <p:spPr>
          <a:xfrm>
            <a:off x="7812088" y="6237288"/>
            <a:ext cx="863600" cy="3714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899</TotalTime>
  <Words>593</Words>
  <Application>Microsoft Office PowerPoint</Application>
  <PresentationFormat>Προβολή στην οθόνη (4:3)</PresentationFormat>
  <Paragraphs>68</Paragraphs>
  <Slides>17</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17</vt:i4>
      </vt:variant>
    </vt:vector>
  </HeadingPairs>
  <TitlesOfParts>
    <vt:vector size="20" baseType="lpstr">
      <vt:lpstr>Arial</vt:lpstr>
      <vt:lpstr>Calibri</vt:lpstr>
      <vt:lpstr>Θέμα του Office</vt:lpstr>
      <vt:lpstr>ΑΝΑΠΤΥΞΗ ΣΥΣΤΗΜΑΤΟΣ  «PAY AS YOU THROW»  ΣΤΟ ΔΗΜΟ ΧΕΡΣΟΝΗΣΟΥ</vt:lpstr>
      <vt:lpstr> Ο Δήμος βρίσκεται στο βορειο- ανατολικό τμήμα της Περιφερειακής Ενότητας Ηρακλείου. Δημιουργήθηκε με τη συνένωση των  Δήμων Επισκοπής, Γουβών, Χερσονήσου και Μαλίων Συνολική Έκταση Δήμου: 271.580 τ. χλμ με πάνω από 38 χιλιόμετρα ακτογραμμή Μόνιμος Πληθυσμός : 53.337  Συνολικός αριθμός ξενοδοχειακών κλινών: περίπου 200.000  Αντιπροσωπεύει το 70% του συνόλου των αφίξεων στο Νομό  (πάνω από 850.000 για το 2011) Σύνολο διανυκτερεύσεων 2011 : 6.591.727  </vt:lpstr>
      <vt:lpstr>Πράσινος Δήμος </vt:lpstr>
      <vt:lpstr>Η  Διαχείριση των ΑΣΑ στο Δήμο Χερσονήσου </vt:lpstr>
      <vt:lpstr>Η  Διαχείριση των ΑΣΑ στο Δήμο Χερσονήσου</vt:lpstr>
      <vt:lpstr>Η  Διαχείριση των ΑΣΑ  στο Δήμο Χερσονήσου</vt:lpstr>
      <vt:lpstr> Σύστημα «Πληρώνω Όσο Πετάω» </vt:lpstr>
      <vt:lpstr>Γιατί ο Δήμος Χερσονήσου  οφείλει να εφαρμόσει PAYT;  Μελέτη που εκπονήθηκε  ειδικά για τις ξενοδοχειακές μονάδες του Δήμου, από το  Εργαστήριο Διαχείρισης  Στερεών Υπολειμμάτων &amp; Υγρών Αποβλήτων του ΤΕΙ ΚΡΗΤΗΣ , επιβεβαιώνει ότι τα τέλη που οι ξενοδοχειακές μονάδες πληρώνουν στο Δήμο, για την διαχείριση των ΑΣΑ (αποκομιδή- μεταφορά- τελική διάθεση) είναι κατά πολύ λιγότερα του πραγματικού κόστους που καλείται να καταβάλει ο Δήμος  Το PAYT θεωρείται ένα δικαιότερο σύστημα αφού τα τέλη που πληρώνει κάθε νοικοκυριό ή επιχείρηση συνδέονται με την ποσότητα των απορριμμάτων που παράγει, ενώ ταυτόχρονα δημιουργεί ένα επιπλέον κίνητρο για συμμετοχή στην ανακύκλωση για τις επιχειρήσεις που δεν συμμετέχουν ενεργά σε αυτή.     </vt:lpstr>
      <vt:lpstr>  Γιατί ο Δήμος Χερσονήσου  οφείλει να εφαρμόσει PAYT; Για την εφαρμογή ενός πλήρους και ολοκληρωμένου συστήματος διαχείρισης  από το Δήμο το κόστος της διαχείρισης θα αυξηθεί κατά πολύ. Από 23,4 € / tn  ΑΣΑ  που σήμερα πληρώνεται στο ΧΥΤΑ το κόστος αναμένεται να ανέλθει στα   60-80 €/tn Η οικονομική κρίση οδηγεί σε υποχώρηση και υποβάθμιση των θεμάτων της περιβαλλοντικής προστασίας με πρόσχημα  την «εξασφάλιση της επιβίωσης» που σαν αποτέλεσμα  έχει την ανεξέλεγκτη διαχείριση και το συνεχώς αυξανόμενο κόστος διαχείρισης Τέλος, οφείλουμε να κινηθούμε προς την κατεύθυνση της εναρμόνισης προς τις Ευρωπαϊκές Οδηγίες και την επίτευξη των στόχων που αφορούν στην ανακύκλωση και την εκτροπή από την ταφή οργανικών και ανακυκλώσιμων υλικών       </vt:lpstr>
      <vt:lpstr>Παρουσίαση του PowerPoint</vt:lpstr>
      <vt:lpstr>Στόχοι Πιλοτικού  Προγράμματος</vt:lpstr>
      <vt:lpstr>Στόχοι Πιλοτικού  Προγράμματος</vt:lpstr>
      <vt:lpstr>Στόχοι Πιλοτικού  Προγράμματος</vt:lpstr>
      <vt:lpstr>ΕΦΑΡΜΟΓΗ ΠΙΛΟΤΙΚΟΥ  ΠΡΟΓΡΑΜΜΑΤΟΣ</vt:lpstr>
      <vt:lpstr>Φάσεις του Πιλοτικού  Προγράμματος</vt:lpstr>
      <vt:lpstr>Φάσεις του Πιλοτικού  Προγράμματος</vt:lpstr>
      <vt:lpstr>Ευχαριστώ πολύ για την προσοχή σας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ΑΝΑΠΤΥΞΗ ΣΥΣΤΗΜΑΤΟΣ  «PAY AS YOU THROW»  ΣΤΟ ΔΗΜΟ ΧΕΡΣΟΝΗΣΟΥ</dc:title>
  <dc:creator>user</dc:creator>
  <cp:lastModifiedBy>Natassa</cp:lastModifiedBy>
  <cp:revision>60</cp:revision>
  <dcterms:created xsi:type="dcterms:W3CDTF">2013-09-11T10:26:16Z</dcterms:created>
  <dcterms:modified xsi:type="dcterms:W3CDTF">2014-01-09T12:20:35Z</dcterms:modified>
</cp:coreProperties>
</file>